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8" r:id="rId3"/>
    <p:sldId id="257" r:id="rId4"/>
    <p:sldId id="258" r:id="rId5"/>
    <p:sldId id="259" r:id="rId6"/>
    <p:sldId id="272" r:id="rId7"/>
    <p:sldId id="273" r:id="rId8"/>
    <p:sldId id="275" r:id="rId9"/>
    <p:sldId id="269" r:id="rId10"/>
    <p:sldId id="270" r:id="rId11"/>
    <p:sldId id="263" r:id="rId12"/>
    <p:sldId id="264" r:id="rId13"/>
    <p:sldId id="261" r:id="rId14"/>
    <p:sldId id="262" r:id="rId15"/>
    <p:sldId id="265" r:id="rId16"/>
    <p:sldId id="266" r:id="rId17"/>
    <p:sldId id="271" r:id="rId18"/>
    <p:sldId id="274" r:id="rId19"/>
    <p:sldId id="267" r:id="rId20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F2A74-D15E-475C-97A1-E8476DF8EFEB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D6E-E060-4FDF-94D9-03381A6141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10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3FD88E-24D1-44B3-9266-174A5FCE9666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46569-3967-4E3B-9177-87F01227F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550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46569-3967-4E3B-9177-87F01227FBF1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165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4B59-25E4-4B38-8F05-A1DFB7588715}" type="datetime1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AD1BD30-2F1F-4103-B83D-F33120060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797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22C35-139D-4F03-ADA4-63A7205B6B86}" type="datetime1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AD1BD30-2F1F-4103-B83D-F33120060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107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7E680-6A35-4CA8-9BF5-C4536207EFE5}" type="datetime1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AD1BD30-2F1F-4103-B83D-F33120060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0256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425A-B292-4055-BAF1-A853AD3E3DA7}" type="datetime1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AD1BD30-2F1F-4103-B83D-F33120060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77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9423-55C1-4431-81F9-AB89E2D77CD6}" type="datetime1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AD1BD30-2F1F-4103-B83D-F33120060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6362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2464-F3AB-4E5F-8BBE-28E7F4526A40}" type="datetime1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AD1BD30-2F1F-4103-B83D-F33120060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717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A88F-9828-408C-AE30-876A8DFB68F8}" type="datetime1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062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809AD-2E06-4268-ABF8-607E951B2500}" type="datetime1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10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15E03-C04E-48A8-8831-854ABBD280B2}" type="datetime1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86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D127-EA76-4B05-95D1-F35952E69855}" type="datetime1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AD1BD30-2F1F-4103-B83D-F33120060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80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38EB-FEF8-40B8-B6BC-993E7484C933}" type="datetime1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AD1BD30-2F1F-4103-B83D-F33120060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72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F79B4-5574-4D42-BD37-6A957420FF42}" type="datetime1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AD1BD30-2F1F-4103-B83D-F33120060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357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EB3E5-F37F-43EB-BC7F-B0B569A4F5CC}" type="datetime1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800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723C-493C-464F-A0D9-7F3B227ABAC1}" type="datetime1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354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0870-7F97-471F-928E-035E2B70AA07}" type="datetime1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31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DD1E-F849-4C98-B44B-2B25E99CECB4}" type="datetime1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AD1BD30-2F1F-4103-B83D-F33120060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53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B9A79-EDE3-4422-AD75-38AEC900DC22}" type="datetime1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AD1BD30-2F1F-4103-B83D-F33120060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71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618125" y="1442434"/>
            <a:ext cx="572464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/>
              <a:t>株式会社●●●●●</a:t>
            </a:r>
            <a:endParaRPr lang="en-US" altLang="ja-JP" sz="4800" dirty="0"/>
          </a:p>
          <a:p>
            <a:endParaRPr kumimoji="1" lang="en-US" altLang="ja-JP" sz="4800" dirty="0"/>
          </a:p>
          <a:p>
            <a:pPr algn="ctr"/>
            <a:r>
              <a:rPr lang="ja-JP" altLang="en-US" sz="4800" dirty="0"/>
              <a:t>▲▲営業所</a:t>
            </a:r>
            <a:endParaRPr lang="en-US" altLang="ja-JP" sz="4800" dirty="0"/>
          </a:p>
          <a:p>
            <a:pPr algn="ctr"/>
            <a:r>
              <a:rPr kumimoji="1" lang="ja-JP" altLang="en-US" dirty="0"/>
              <a:t>会社案内資料</a:t>
            </a:r>
            <a:endParaRPr kumimoji="1" lang="en-US" altLang="ja-JP" dirty="0"/>
          </a:p>
          <a:p>
            <a:pPr algn="ctr"/>
            <a:endParaRPr lang="en-US" altLang="ja-JP" dirty="0"/>
          </a:p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持ち出し厳禁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380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▲▲</a:t>
            </a:r>
            <a:r>
              <a:rPr kumimoji="1" lang="ja-JP" altLang="en-US" dirty="0"/>
              <a:t>営業所のメンバーのご紹介（</a:t>
            </a:r>
            <a:r>
              <a:rPr kumimoji="1" lang="en-US" altLang="ja-JP" dirty="0"/>
              <a:t>2</a:t>
            </a:r>
            <a:r>
              <a:rPr kumimoji="1" lang="ja-JP" altLang="en-US" dirty="0"/>
              <a:t>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84606" y="2017267"/>
            <a:ext cx="10422787" cy="4417273"/>
          </a:xfrm>
        </p:spPr>
        <p:txBody>
          <a:bodyPr/>
          <a:lstStyle/>
          <a:p>
            <a:r>
              <a:rPr lang="ja-JP" altLang="en-US" dirty="0"/>
              <a:t>名前</a:t>
            </a:r>
            <a:endParaRPr kumimoji="1" lang="en-US" altLang="ja-JP" dirty="0"/>
          </a:p>
          <a:p>
            <a:r>
              <a:rPr lang="ja-JP" altLang="en-US" dirty="0"/>
              <a:t>年齢</a:t>
            </a:r>
            <a:endParaRPr lang="en-US" altLang="ja-JP" dirty="0"/>
          </a:p>
          <a:p>
            <a:r>
              <a:rPr kumimoji="1" lang="ja-JP" altLang="en-US" dirty="0"/>
              <a:t>住まい</a:t>
            </a:r>
            <a:endParaRPr kumimoji="1" lang="en-US" altLang="ja-JP" dirty="0"/>
          </a:p>
          <a:p>
            <a:r>
              <a:rPr lang="ja-JP" altLang="en-US" dirty="0"/>
              <a:t>担当車両</a:t>
            </a:r>
            <a:endParaRPr lang="en-US" altLang="ja-JP" dirty="0"/>
          </a:p>
          <a:p>
            <a:r>
              <a:rPr lang="ja-JP" altLang="en-US" dirty="0"/>
              <a:t>チーム</a:t>
            </a:r>
            <a:endParaRPr lang="en-US" altLang="ja-JP" dirty="0"/>
          </a:p>
          <a:p>
            <a:r>
              <a:rPr kumimoji="1" lang="ja-JP" altLang="en-US" dirty="0"/>
              <a:t>仕事内容</a:t>
            </a:r>
            <a:endParaRPr kumimoji="1" lang="en-US" altLang="ja-JP" dirty="0"/>
          </a:p>
          <a:p>
            <a:r>
              <a:rPr kumimoji="1" lang="ja-JP" altLang="en-US" dirty="0"/>
              <a:t>一言</a:t>
            </a:r>
            <a:r>
              <a:rPr lang="en-US" altLang="ja-JP" dirty="0"/>
              <a:t>PR</a:t>
            </a:r>
            <a:endParaRPr kumimoji="1" lang="en-US" altLang="ja-JP" dirty="0"/>
          </a:p>
        </p:txBody>
      </p:sp>
      <p:sp>
        <p:nvSpPr>
          <p:cNvPr id="8" name="正方形/長方形 7"/>
          <p:cNvSpPr/>
          <p:nvPr/>
        </p:nvSpPr>
        <p:spPr>
          <a:xfrm>
            <a:off x="7048768" y="1804205"/>
            <a:ext cx="4117215" cy="39268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写真</a:t>
            </a:r>
            <a:endParaRPr kumimoji="1" lang="ja-JP" altLang="en-US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713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社内イベント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8867" y="1540189"/>
            <a:ext cx="10825745" cy="842403"/>
          </a:xfrm>
        </p:spPr>
        <p:txBody>
          <a:bodyPr>
            <a:normAutofit fontScale="92500"/>
          </a:bodyPr>
          <a:lstStyle/>
          <a:p>
            <a:r>
              <a:rPr kumimoji="1" lang="ja-JP" altLang="en-US" sz="2800" dirty="0"/>
              <a:t>▲▲営業所ではチームの皆と様々な情報交換・交流をしています。</a:t>
            </a:r>
            <a:endParaRPr lang="en-US" altLang="ja-JP" sz="2800" dirty="0"/>
          </a:p>
          <a:p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4400" y="247274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安全確認会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772732" y="2932228"/>
            <a:ext cx="4687910" cy="3282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6463055" y="2904322"/>
            <a:ext cx="4687910" cy="3282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63056" y="2483476"/>
            <a:ext cx="2497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食事会・</a:t>
            </a:r>
            <a:r>
              <a:rPr kumimoji="1" lang="en-US" altLang="ja-JP" dirty="0"/>
              <a:t>BBQ</a:t>
            </a:r>
            <a:r>
              <a:rPr kumimoji="1" lang="ja-JP" altLang="en-US" dirty="0"/>
              <a:t>・家族会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63055" y="6339153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もちろん会社でごちそうします。</a:t>
            </a:r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639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社内イベント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8867" y="1540189"/>
            <a:ext cx="10825745" cy="842403"/>
          </a:xfrm>
        </p:spPr>
        <p:txBody>
          <a:bodyPr>
            <a:normAutofit fontScale="92500"/>
          </a:bodyPr>
          <a:lstStyle/>
          <a:p>
            <a:r>
              <a:rPr kumimoji="1" lang="ja-JP" altLang="en-US" sz="2800" dirty="0"/>
              <a:t>▲▲営業所ではチームの皆と様々な情報交換・交流をしています。</a:t>
            </a:r>
            <a:endParaRPr lang="en-US" altLang="ja-JP" sz="2800" dirty="0"/>
          </a:p>
          <a:p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772732" y="2932228"/>
            <a:ext cx="4687910" cy="3282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6463055" y="2904322"/>
            <a:ext cx="4687910" cy="3282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63056" y="2483476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メンタルケア相談（ご家族）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81318" y="253284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勉強会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192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募集仕事内容（１）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725" y="1772991"/>
            <a:ext cx="10500060" cy="3777622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2400" dirty="0"/>
              <a:t>スーパーへの食品配送</a:t>
            </a:r>
            <a:r>
              <a:rPr lang="en-US" altLang="ja-JP" sz="2400" dirty="0"/>
              <a:t>(</a:t>
            </a:r>
            <a:r>
              <a:rPr lang="ja-JP" altLang="en-US" sz="2400" dirty="0"/>
              <a:t>ルート配送）</a:t>
            </a:r>
            <a:endParaRPr lang="en-US" altLang="ja-JP" sz="2400" dirty="0"/>
          </a:p>
          <a:p>
            <a:r>
              <a:rPr lang="ja-JP" altLang="en-US" sz="2400" dirty="0"/>
              <a:t>車両</a:t>
            </a:r>
            <a:r>
              <a:rPr lang="en-US" altLang="ja-JP" sz="2400" dirty="0"/>
              <a:t>		</a:t>
            </a:r>
            <a:r>
              <a:rPr lang="ja-JP" altLang="en-US" sz="2400" dirty="0"/>
              <a:t>２トン車</a:t>
            </a:r>
            <a:endParaRPr lang="en-US" altLang="ja-JP" sz="2400" dirty="0"/>
          </a:p>
          <a:p>
            <a:r>
              <a:rPr lang="ja-JP" altLang="en-US" sz="2400" dirty="0"/>
              <a:t>曜日</a:t>
            </a:r>
            <a:r>
              <a:rPr lang="en-US" altLang="ja-JP" sz="2400" dirty="0"/>
              <a:t>	</a:t>
            </a:r>
            <a:r>
              <a:rPr lang="ja-JP" altLang="en-US" sz="2400" dirty="0"/>
              <a:t>　</a:t>
            </a:r>
            <a:r>
              <a:rPr lang="en-US" altLang="ja-JP" sz="2400" dirty="0"/>
              <a:t>	</a:t>
            </a:r>
            <a:r>
              <a:rPr lang="ja-JP" altLang="en-US" sz="2400" dirty="0"/>
              <a:t>日</a:t>
            </a:r>
            <a:r>
              <a:rPr lang="en-US" altLang="ja-JP" sz="2400" dirty="0"/>
              <a:t>〜</a:t>
            </a:r>
            <a:r>
              <a:rPr lang="ja-JP" altLang="en-US" sz="2400" dirty="0"/>
              <a:t>土</a:t>
            </a:r>
            <a:endParaRPr lang="en-US" altLang="ja-JP" sz="2400" dirty="0"/>
          </a:p>
          <a:p>
            <a:r>
              <a:rPr lang="ja-JP" altLang="en-US" sz="2400" dirty="0"/>
              <a:t>休み</a:t>
            </a:r>
            <a:r>
              <a:rPr lang="en-US" altLang="ja-JP" sz="2400" dirty="0"/>
              <a:t>		</a:t>
            </a:r>
            <a:r>
              <a:rPr lang="ja-JP" altLang="en-US" sz="2400" dirty="0"/>
              <a:t>週１回（シフトによる）</a:t>
            </a:r>
            <a:r>
              <a:rPr lang="en-US" altLang="ja-JP" sz="1700" dirty="0"/>
              <a:t>※</a:t>
            </a:r>
            <a:r>
              <a:rPr lang="ja-JP" altLang="en-US" sz="1700" dirty="0"/>
              <a:t>シフト表を見せる</a:t>
            </a:r>
            <a:endParaRPr lang="en-US" altLang="ja-JP" sz="2400" dirty="0"/>
          </a:p>
          <a:p>
            <a:r>
              <a:rPr lang="ja-JP" altLang="en-US" sz="2400" dirty="0"/>
              <a:t>時間</a:t>
            </a:r>
            <a:r>
              <a:rPr lang="en-US" altLang="ja-JP" sz="2400" dirty="0"/>
              <a:t>		</a:t>
            </a:r>
            <a:r>
              <a:rPr lang="ja-JP" altLang="en-US" sz="2400" dirty="0"/>
              <a:t>３時</a:t>
            </a:r>
            <a:r>
              <a:rPr lang="en-US" altLang="ja-JP" sz="2400" dirty="0"/>
              <a:t>〜</a:t>
            </a:r>
            <a:r>
              <a:rPr lang="ja-JP" altLang="en-US" sz="2400" dirty="0"/>
              <a:t>１３時（繁忙期は＋２時間）</a:t>
            </a:r>
            <a:endParaRPr lang="en-US" altLang="ja-JP" sz="2400" dirty="0"/>
          </a:p>
          <a:p>
            <a:r>
              <a:rPr lang="ja-JP" altLang="en-US" sz="2400" dirty="0"/>
              <a:t>件数</a:t>
            </a:r>
            <a:r>
              <a:rPr lang="en-US" altLang="ja-JP" sz="2400" dirty="0"/>
              <a:t>	</a:t>
            </a:r>
            <a:r>
              <a:rPr lang="ja-JP" altLang="en-US" sz="2400" dirty="0"/>
              <a:t>約</a:t>
            </a:r>
            <a:r>
              <a:rPr lang="en-US" altLang="ja-JP" sz="2400" dirty="0"/>
              <a:t>	</a:t>
            </a:r>
            <a:r>
              <a:rPr lang="ja-JP" altLang="en-US" sz="2400" dirty="0"/>
              <a:t>１０件</a:t>
            </a:r>
            <a:endParaRPr lang="en-US" altLang="ja-JP" sz="2400" dirty="0"/>
          </a:p>
          <a:p>
            <a:r>
              <a:rPr lang="ja-JP" altLang="en-US" sz="2400" dirty="0"/>
              <a:t>配達エリア</a:t>
            </a:r>
            <a:r>
              <a:rPr lang="en-US" altLang="ja-JP" sz="2400" dirty="0"/>
              <a:t>	</a:t>
            </a:r>
            <a:r>
              <a:rPr lang="ja-JP" altLang="en-US" sz="2400" dirty="0"/>
              <a:t>埼玉県内</a:t>
            </a:r>
            <a:endParaRPr lang="en-US" altLang="ja-JP" sz="2400" dirty="0"/>
          </a:p>
          <a:p>
            <a:r>
              <a:rPr lang="ja-JP" altLang="en-US" sz="2400" dirty="0"/>
              <a:t>内容</a:t>
            </a:r>
            <a:r>
              <a:rPr lang="en-US" altLang="ja-JP" sz="2400" dirty="0"/>
              <a:t>		</a:t>
            </a:r>
            <a:r>
              <a:rPr lang="ja-JP" altLang="en-US" sz="2400" dirty="0"/>
              <a:t>カゴ台車を使います。</a:t>
            </a:r>
            <a:endParaRPr lang="en-US" altLang="ja-JP" sz="2400" dirty="0"/>
          </a:p>
          <a:p>
            <a:pPr marL="914400" lvl="2" indent="0">
              <a:buNone/>
            </a:pPr>
            <a:r>
              <a:rPr lang="en-US" altLang="ja-JP" sz="2000" dirty="0"/>
              <a:t>	</a:t>
            </a:r>
          </a:p>
          <a:p>
            <a:endParaRPr lang="en-US" altLang="ja-JP" sz="3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410145"/>
              </p:ext>
            </p:extLst>
          </p:nvPr>
        </p:nvGraphicFramePr>
        <p:xfrm>
          <a:off x="6921166" y="446754"/>
          <a:ext cx="4673598" cy="6044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7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99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コメント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97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３時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出社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伝票整理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職場体操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97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３時３０分</a:t>
                      </a:r>
                      <a:r>
                        <a:rPr kumimoji="1" lang="en-US" altLang="ja-JP" dirty="0"/>
                        <a:t>〜</a:t>
                      </a:r>
                    </a:p>
                    <a:p>
                      <a:r>
                        <a:rPr kumimoji="1" lang="ja-JP" altLang="en-US" dirty="0"/>
                        <a:t>４時３０分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積み込み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97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５時まで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出発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966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６時</a:t>
                      </a:r>
                      <a:r>
                        <a:rPr kumimoji="1" lang="en-US" altLang="ja-JP" dirty="0"/>
                        <a:t>〜</a:t>
                      </a:r>
                      <a:r>
                        <a:rPr kumimoji="1" lang="ja-JP" altLang="en-US" dirty="0"/>
                        <a:t>１２時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配達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１件目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２件目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３件目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※</a:t>
                      </a:r>
                      <a:r>
                        <a:rPr kumimoji="1" lang="ja-JP" altLang="en-US" dirty="0"/>
                        <a:t>実際の配車表を見せる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468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１３時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着店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伝票整理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報告事項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翌日の段取り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997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4984125" y="5065115"/>
            <a:ext cx="1571222" cy="1425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商品</a:t>
            </a:r>
            <a:endParaRPr lang="en-US" altLang="ja-JP" dirty="0"/>
          </a:p>
          <a:p>
            <a:pPr algn="ctr"/>
            <a:r>
              <a:rPr lang="ja-JP" altLang="en-US" dirty="0"/>
              <a:t>写真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52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募集仕事内容（２）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725" y="1772991"/>
            <a:ext cx="10500060" cy="3777622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2400" dirty="0"/>
              <a:t>介護施設への配送</a:t>
            </a:r>
            <a:r>
              <a:rPr lang="en-US" altLang="ja-JP" sz="2400" dirty="0"/>
              <a:t>(</a:t>
            </a:r>
            <a:r>
              <a:rPr lang="ja-JP" altLang="en-US" sz="2400" dirty="0"/>
              <a:t>ルート配送）</a:t>
            </a:r>
            <a:endParaRPr lang="en-US" altLang="ja-JP" sz="2400" dirty="0"/>
          </a:p>
          <a:p>
            <a:r>
              <a:rPr lang="ja-JP" altLang="en-US" sz="2400" dirty="0"/>
              <a:t>車両</a:t>
            </a:r>
            <a:r>
              <a:rPr lang="en-US" altLang="ja-JP" sz="2400" dirty="0"/>
              <a:t>		</a:t>
            </a:r>
            <a:r>
              <a:rPr lang="ja-JP" altLang="en-US" sz="2400" dirty="0"/>
              <a:t>４トン車</a:t>
            </a:r>
            <a:endParaRPr lang="en-US" altLang="ja-JP" sz="2400" dirty="0"/>
          </a:p>
          <a:p>
            <a:r>
              <a:rPr lang="ja-JP" altLang="en-US" sz="2400" dirty="0"/>
              <a:t>曜日</a:t>
            </a:r>
            <a:r>
              <a:rPr lang="en-US" altLang="ja-JP" sz="2400" dirty="0"/>
              <a:t>	</a:t>
            </a:r>
            <a:r>
              <a:rPr lang="ja-JP" altLang="en-US" sz="2400" dirty="0"/>
              <a:t>　</a:t>
            </a:r>
            <a:r>
              <a:rPr lang="en-US" altLang="ja-JP" sz="2400" dirty="0"/>
              <a:t>	</a:t>
            </a:r>
            <a:r>
              <a:rPr lang="ja-JP" altLang="en-US" sz="2400" dirty="0"/>
              <a:t>日</a:t>
            </a:r>
            <a:r>
              <a:rPr lang="en-US" altLang="ja-JP" sz="2400" dirty="0"/>
              <a:t>〜</a:t>
            </a:r>
            <a:r>
              <a:rPr lang="ja-JP" altLang="en-US" sz="2400" dirty="0"/>
              <a:t>土</a:t>
            </a:r>
            <a:endParaRPr lang="en-US" altLang="ja-JP" sz="2400" dirty="0"/>
          </a:p>
          <a:p>
            <a:r>
              <a:rPr lang="ja-JP" altLang="en-US" sz="2400" dirty="0"/>
              <a:t>休み</a:t>
            </a:r>
            <a:r>
              <a:rPr lang="en-US" altLang="ja-JP" sz="2400" dirty="0"/>
              <a:t>		</a:t>
            </a:r>
            <a:r>
              <a:rPr lang="ja-JP" altLang="en-US" sz="2400" dirty="0"/>
              <a:t>日・祝</a:t>
            </a:r>
            <a:endParaRPr lang="en-US" altLang="ja-JP" sz="2400" dirty="0"/>
          </a:p>
          <a:p>
            <a:r>
              <a:rPr lang="ja-JP" altLang="en-US" sz="2400" dirty="0"/>
              <a:t>時間</a:t>
            </a:r>
            <a:r>
              <a:rPr lang="en-US" altLang="ja-JP" sz="2400" dirty="0"/>
              <a:t>		</a:t>
            </a:r>
            <a:r>
              <a:rPr lang="ja-JP" altLang="en-US" sz="2400" dirty="0"/>
              <a:t>５時</a:t>
            </a:r>
            <a:r>
              <a:rPr lang="en-US" altLang="ja-JP" sz="2400" dirty="0"/>
              <a:t>〜</a:t>
            </a:r>
            <a:r>
              <a:rPr lang="ja-JP" altLang="en-US" sz="2400" dirty="0"/>
              <a:t>１８時（繁忙期は＋２時間）</a:t>
            </a:r>
            <a:endParaRPr lang="en-US" altLang="ja-JP" sz="2400" dirty="0"/>
          </a:p>
          <a:p>
            <a:r>
              <a:rPr lang="ja-JP" altLang="en-US" sz="2400" dirty="0"/>
              <a:t>件数</a:t>
            </a:r>
            <a:r>
              <a:rPr lang="en-US" altLang="ja-JP" sz="2400" dirty="0"/>
              <a:t>	</a:t>
            </a:r>
            <a:r>
              <a:rPr lang="ja-JP" altLang="en-US" sz="2400" dirty="0"/>
              <a:t>約</a:t>
            </a:r>
            <a:r>
              <a:rPr lang="en-US" altLang="ja-JP" sz="2400" dirty="0"/>
              <a:t>	</a:t>
            </a:r>
            <a:r>
              <a:rPr lang="ja-JP" altLang="en-US" sz="2400" dirty="0"/>
              <a:t>１０件</a:t>
            </a:r>
            <a:endParaRPr lang="en-US" altLang="ja-JP" sz="2400" dirty="0"/>
          </a:p>
          <a:p>
            <a:r>
              <a:rPr lang="ja-JP" altLang="en-US" sz="2400" dirty="0"/>
              <a:t>配達エリア</a:t>
            </a:r>
            <a:r>
              <a:rPr lang="en-US" altLang="ja-JP" sz="2400" dirty="0"/>
              <a:t>	</a:t>
            </a:r>
            <a:r>
              <a:rPr lang="ja-JP" altLang="en-US" sz="2400" dirty="0"/>
              <a:t>埼玉</a:t>
            </a:r>
            <a:r>
              <a:rPr lang="en-US" altLang="ja-JP" sz="2400" dirty="0"/>
              <a:t>〜</a:t>
            </a:r>
            <a:r>
              <a:rPr lang="ja-JP" altLang="en-US" sz="2400" dirty="0"/>
              <a:t>群馬</a:t>
            </a:r>
            <a:endParaRPr lang="en-US" altLang="ja-JP" sz="2400" dirty="0"/>
          </a:p>
          <a:p>
            <a:r>
              <a:rPr lang="ja-JP" altLang="en-US" sz="2400" dirty="0"/>
              <a:t>内容</a:t>
            </a:r>
            <a:r>
              <a:rPr lang="en-US" altLang="ja-JP" sz="2400" dirty="0"/>
              <a:t>		</a:t>
            </a:r>
            <a:r>
              <a:rPr lang="ja-JP" altLang="en-US" sz="2400" dirty="0"/>
              <a:t>カゴ台車を使います。</a:t>
            </a:r>
            <a:endParaRPr lang="en-US" altLang="ja-JP" sz="2400" dirty="0"/>
          </a:p>
          <a:p>
            <a:pPr marL="914400" lvl="2" indent="0">
              <a:buNone/>
            </a:pPr>
            <a:r>
              <a:rPr lang="en-US" altLang="ja-JP" sz="2000" dirty="0"/>
              <a:t>	</a:t>
            </a:r>
          </a:p>
          <a:p>
            <a:endParaRPr lang="en-US" altLang="ja-JP" sz="3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202250"/>
              </p:ext>
            </p:extLst>
          </p:nvPr>
        </p:nvGraphicFramePr>
        <p:xfrm>
          <a:off x="6921166" y="446754"/>
          <a:ext cx="4673598" cy="6044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7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99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コメント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97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５時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出社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伝票整理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職場体操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97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５時３０分</a:t>
                      </a:r>
                      <a:r>
                        <a:rPr kumimoji="1" lang="en-US" altLang="ja-JP" dirty="0"/>
                        <a:t>〜</a:t>
                      </a:r>
                    </a:p>
                    <a:p>
                      <a:r>
                        <a:rPr kumimoji="1" lang="ja-JP" altLang="en-US" dirty="0"/>
                        <a:t>６時３０分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積み込み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97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７時３０分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出発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966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９時</a:t>
                      </a:r>
                      <a:r>
                        <a:rPr kumimoji="1" lang="en-US" altLang="ja-JP" dirty="0"/>
                        <a:t>〜</a:t>
                      </a:r>
                      <a:r>
                        <a:rPr kumimoji="1" lang="ja-JP" altLang="en-US" dirty="0"/>
                        <a:t>１５時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配達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１件目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２件目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３件目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※</a:t>
                      </a:r>
                      <a:r>
                        <a:rPr kumimoji="1" lang="ja-JP" altLang="en-US" dirty="0"/>
                        <a:t>実際の配車表を見せる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468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１８時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着店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伝票整理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報告事項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翌日の段取り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9971">
                <a:tc gridSpan="3">
                  <a:txBody>
                    <a:bodyPr/>
                    <a:lstStyle/>
                    <a:p>
                      <a:r>
                        <a:rPr kumimoji="1" lang="en-US" altLang="ja-JP" dirty="0"/>
                        <a:t>※</a:t>
                      </a:r>
                      <a:r>
                        <a:rPr kumimoji="1" lang="ja-JP" altLang="en-US" dirty="0"/>
                        <a:t>お昼は配達が終わってから食べているみたいです。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4984125" y="5065115"/>
            <a:ext cx="1571222" cy="1425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商品</a:t>
            </a:r>
            <a:endParaRPr lang="en-US" altLang="ja-JP" dirty="0"/>
          </a:p>
          <a:p>
            <a:pPr algn="ctr"/>
            <a:r>
              <a:rPr lang="ja-JP" altLang="en-US" dirty="0"/>
              <a:t>写真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401648" y="5217515"/>
            <a:ext cx="1571222" cy="1425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写真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18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雇用条件（１）</a:t>
            </a:r>
            <a:r>
              <a:rPr kumimoji="1" lang="en-US" altLang="ja-JP" dirty="0"/>
              <a:t>※</a:t>
            </a:r>
            <a:r>
              <a:rPr kumimoji="1" lang="ja-JP" altLang="en-US" dirty="0"/>
              <a:t>別途シフト表・明細参考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8867" y="1540189"/>
            <a:ext cx="10825745" cy="842403"/>
          </a:xfrm>
        </p:spPr>
        <p:txBody>
          <a:bodyPr>
            <a:normAutofit/>
          </a:bodyPr>
          <a:lstStyle/>
          <a:p>
            <a:endParaRPr lang="en-US" altLang="ja-JP" sz="2800" dirty="0"/>
          </a:p>
          <a:p>
            <a:endParaRPr kumimoji="1" lang="ja-JP" altLang="en-US" sz="2800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831267" y="1692589"/>
            <a:ext cx="10825745" cy="842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800" dirty="0"/>
          </a:p>
          <a:p>
            <a:endParaRPr lang="ja-JP" altLang="en-US" sz="28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167472"/>
              </p:ext>
            </p:extLst>
          </p:nvPr>
        </p:nvGraphicFramePr>
        <p:xfrm>
          <a:off x="1030310" y="1313649"/>
          <a:ext cx="6812924" cy="5203057"/>
        </p:xfrm>
        <a:graphic>
          <a:graphicData uri="http://schemas.openxmlformats.org/drawingml/2006/table">
            <a:tbl>
              <a:tblPr firstCol="1" bandCol="1">
                <a:tableStyleId>{5C22544A-7EE6-4342-B048-85BDC9FD1C3A}</a:tableStyleId>
              </a:tblPr>
              <a:tblGrid>
                <a:gridCol w="1300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2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696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職種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２トントラックドライバー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32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仕事内容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センターから店舗配送（ほぼルート配送）です。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96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勤務地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春日部市</a:t>
                      </a:r>
                      <a:endParaRPr lang="en-US" altLang="zh-TW" sz="800" dirty="0">
                        <a:effectLst/>
                      </a:endParaRP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96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電話番号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endParaRPr lang="zh-CN" altLang="en-US" sz="800" dirty="0">
                        <a:effectLst/>
                      </a:endParaRP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32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給与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en-US" altLang="ja-JP" sz="800" dirty="0">
                          <a:effectLst/>
                        </a:rPr>
                        <a:t>【</a:t>
                      </a:r>
                      <a:r>
                        <a:rPr lang="ja-JP" altLang="en-US" sz="800" dirty="0">
                          <a:effectLst/>
                        </a:rPr>
                        <a:t>収入例</a:t>
                      </a:r>
                      <a:r>
                        <a:rPr lang="en-US" altLang="ja-JP" sz="800" dirty="0">
                          <a:effectLst/>
                        </a:rPr>
                        <a:t>】</a:t>
                      </a:r>
                      <a:r>
                        <a:rPr lang="ja-JP" altLang="en-US" sz="800" dirty="0">
                          <a:effectLst/>
                        </a:rPr>
                        <a:t>月給</a:t>
                      </a:r>
                      <a:r>
                        <a:rPr lang="en-US" altLang="ja-JP" sz="800" dirty="0">
                          <a:effectLst/>
                        </a:rPr>
                        <a:t>2</a:t>
                      </a:r>
                      <a:r>
                        <a:rPr lang="ja-JP" altLang="en-US" sz="800" dirty="0">
                          <a:effectLst/>
                        </a:rPr>
                        <a:t>５万円～３３万円（一律手当含） </a:t>
                      </a:r>
                      <a:r>
                        <a:rPr lang="en-US" altLang="ja-JP" sz="800" dirty="0">
                          <a:effectLst/>
                        </a:rPr>
                        <a:t>※</a:t>
                      </a:r>
                      <a:r>
                        <a:rPr lang="ja-JP" altLang="en-US" sz="800" dirty="0">
                          <a:effectLst/>
                        </a:rPr>
                        <a:t>経験による　</a:t>
                      </a:r>
                      <a:r>
                        <a:rPr lang="en-US" altLang="ja-JP" sz="800" dirty="0">
                          <a:effectLst/>
                        </a:rPr>
                        <a:t>※</a:t>
                      </a:r>
                      <a:r>
                        <a:rPr lang="ja-JP" altLang="en-US" sz="800" dirty="0">
                          <a:effectLst/>
                        </a:rPr>
                        <a:t>研修２ヶ月有り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96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雇用形態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正社員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32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就業時間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endParaRPr lang="ja-JP" altLang="en-US" sz="800" dirty="0">
                        <a:effectLst/>
                      </a:endParaRP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96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賞与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賞与年２回 </a:t>
                      </a:r>
                      <a:r>
                        <a:rPr lang="en-US" altLang="ja-JP" sz="800" dirty="0">
                          <a:effectLst/>
                        </a:rPr>
                        <a:t>※</a:t>
                      </a:r>
                      <a:r>
                        <a:rPr lang="ja-JP" altLang="en-US" sz="800" dirty="0">
                          <a:effectLst/>
                        </a:rPr>
                        <a:t>業績による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632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休日休暇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endParaRPr lang="ja-JP" altLang="en-US" sz="800" dirty="0">
                        <a:effectLst/>
                      </a:endParaRP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96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マイカー通勤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zh-TW" altLang="en-US" sz="800" dirty="0">
                          <a:effectLst/>
                        </a:rPr>
                        <a:t>可 </a:t>
                      </a:r>
                      <a:r>
                        <a:rPr lang="en-US" altLang="zh-TW" sz="800" dirty="0">
                          <a:effectLst/>
                        </a:rPr>
                        <a:t>※</a:t>
                      </a:r>
                      <a:r>
                        <a:rPr lang="zh-TW" altLang="en-US" sz="800" dirty="0">
                          <a:effectLst/>
                        </a:rPr>
                        <a:t>駐車場 有（無料）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568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各種手当て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交通費規定内支給</a:t>
                      </a:r>
                      <a:r>
                        <a:rPr lang="en-US" altLang="ja-JP" sz="800" dirty="0">
                          <a:effectLst/>
                        </a:rPr>
                        <a:t>､</a:t>
                      </a:r>
                      <a:r>
                        <a:rPr lang="ja-JP" altLang="en-US" sz="800" dirty="0">
                          <a:effectLst/>
                        </a:rPr>
                        <a:t>マイカー通勤可</a:t>
                      </a:r>
                      <a:r>
                        <a:rPr lang="en-US" altLang="ja-JP" sz="800" dirty="0">
                          <a:effectLst/>
                        </a:rPr>
                        <a:t>､</a:t>
                      </a:r>
                      <a:r>
                        <a:rPr lang="ja-JP" altLang="en-US" sz="800" dirty="0">
                          <a:effectLst/>
                        </a:rPr>
                        <a:t>昇給賞与有り、社会保険完備</a:t>
                      </a:r>
                      <a:r>
                        <a:rPr lang="en-US" altLang="ja-JP" sz="800" dirty="0">
                          <a:effectLst/>
                        </a:rPr>
                        <a:t>､</a:t>
                      </a:r>
                      <a:r>
                        <a:rPr lang="ja-JP" altLang="en-US" sz="800" dirty="0">
                          <a:effectLst/>
                        </a:rPr>
                        <a:t>制服貸与</a:t>
                      </a:r>
                      <a:r>
                        <a:rPr lang="en-US" altLang="ja-JP" sz="800" dirty="0">
                          <a:effectLst/>
                        </a:rPr>
                        <a:t>､</a:t>
                      </a:r>
                      <a:r>
                        <a:rPr lang="ja-JP" altLang="en-US" sz="800" dirty="0">
                          <a:effectLst/>
                        </a:rPr>
                        <a:t>資格支援</a:t>
                      </a:r>
                      <a:r>
                        <a:rPr lang="en-US" altLang="ja-JP" sz="800" dirty="0">
                          <a:effectLst/>
                        </a:rPr>
                        <a:t>､</a:t>
                      </a:r>
                      <a:r>
                        <a:rPr lang="ja-JP" altLang="en-US" sz="800" dirty="0">
                          <a:effectLst/>
                        </a:rPr>
                        <a:t>表彰（報酬）、</a:t>
                      </a:r>
                      <a:endParaRPr lang="en-US" altLang="ja-JP" sz="800" dirty="0">
                        <a:effectLst/>
                      </a:endParaRPr>
                    </a:p>
                    <a:p>
                      <a:r>
                        <a:rPr lang="ja-JP" altLang="en-US" sz="800" dirty="0">
                          <a:effectLst/>
                        </a:rPr>
                        <a:t>社内イベント、洗車機・設備施設、ガソリンスタンド有り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96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取得支援制度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フォークリフト・運行管理者・整備管理者・衛生管理者等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632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必要な免許・資格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要大型または中型免許</a:t>
                      </a:r>
                      <a:br>
                        <a:rPr lang="ja-JP" altLang="en-US" sz="800" dirty="0">
                          <a:effectLst/>
                        </a:rPr>
                      </a:br>
                      <a:r>
                        <a:rPr lang="en-US" altLang="ja-JP" sz="800" dirty="0">
                          <a:effectLst/>
                        </a:rPr>
                        <a:t>※</a:t>
                      </a:r>
                      <a:r>
                        <a:rPr lang="ja-JP" altLang="en-US" sz="800" dirty="0">
                          <a:effectLst/>
                        </a:rPr>
                        <a:t>フォークリフト免許所持者優遇いたします！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696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試用期間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あり（</a:t>
                      </a:r>
                      <a:r>
                        <a:rPr lang="en-US" altLang="ja-JP" sz="800" dirty="0">
                          <a:effectLst/>
                        </a:rPr>
                        <a:t>2</a:t>
                      </a:r>
                      <a:r>
                        <a:rPr lang="ja-JP" altLang="en-US" sz="800" dirty="0">
                          <a:effectLst/>
                        </a:rPr>
                        <a:t>か月）先輩社員が丁寧に業務を教えます。ご安心ください。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8194677" y="1313649"/>
            <a:ext cx="321113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給与の考え方</a:t>
            </a:r>
            <a:r>
              <a:rPr lang="en-US" altLang="ja-JP" dirty="0"/>
              <a:t>】</a:t>
            </a:r>
            <a:endParaRPr kumimoji="1" lang="en-US" altLang="ja-JP" dirty="0"/>
          </a:p>
          <a:p>
            <a:r>
              <a:rPr lang="ja-JP" altLang="en-US" dirty="0"/>
              <a:t>１日当たり</a:t>
            </a:r>
            <a:r>
              <a:rPr lang="en-US" altLang="ja-JP" dirty="0"/>
              <a:t>10</a:t>
            </a:r>
            <a:r>
              <a:rPr lang="ja-JP" altLang="en-US" dirty="0"/>
              <a:t>時間とし</a:t>
            </a:r>
            <a:endParaRPr lang="en-US" altLang="ja-JP" dirty="0"/>
          </a:p>
          <a:p>
            <a:r>
              <a:rPr lang="en-US" altLang="ja-JP" dirty="0"/>
              <a:t>10,000</a:t>
            </a:r>
            <a:r>
              <a:rPr lang="ja-JP" altLang="en-US" dirty="0"/>
              <a:t>円で計算します。</a:t>
            </a:r>
            <a:endParaRPr lang="en-US" altLang="ja-JP" dirty="0"/>
          </a:p>
          <a:p>
            <a:r>
              <a:rPr kumimoji="1" lang="en-US" altLang="ja-JP" dirty="0"/>
              <a:t>10</a:t>
            </a:r>
            <a:r>
              <a:rPr kumimoji="1" lang="ja-JP" altLang="en-US" dirty="0"/>
              <a:t>時間を超える分は残業代が</a:t>
            </a:r>
            <a:endParaRPr kumimoji="1" lang="en-US" altLang="ja-JP" dirty="0"/>
          </a:p>
          <a:p>
            <a:r>
              <a:rPr kumimoji="1" lang="ja-JP" altLang="en-US" dirty="0"/>
              <a:t>支給されます。</a:t>
            </a:r>
            <a:endParaRPr kumimoji="1" lang="en-US" altLang="ja-JP" dirty="0"/>
          </a:p>
          <a:p>
            <a:r>
              <a:rPr lang="ja-JP" altLang="en-US" dirty="0"/>
              <a:t>（＠</a:t>
            </a:r>
            <a:r>
              <a:rPr lang="en-US" altLang="ja-JP" dirty="0"/>
              <a:t>900</a:t>
            </a:r>
            <a:r>
              <a:rPr lang="ja-JP" altLang="en-US" dirty="0"/>
              <a:t>円）</a:t>
            </a:r>
            <a:endParaRPr lang="en-US" altLang="ja-JP" dirty="0"/>
          </a:p>
          <a:p>
            <a:r>
              <a:rPr lang="ja-JP" altLang="en-US" dirty="0"/>
              <a:t>家族</a:t>
            </a:r>
            <a:r>
              <a:rPr kumimoji="1" lang="ja-JP" altLang="en-US" dirty="0"/>
              <a:t>手当</a:t>
            </a:r>
            <a:r>
              <a:rPr kumimoji="1" lang="en-US" altLang="ja-JP" dirty="0"/>
              <a:t>	3,000</a:t>
            </a:r>
            <a:r>
              <a:rPr kumimoji="1" lang="ja-JP" altLang="en-US" dirty="0"/>
              <a:t>円</a:t>
            </a:r>
            <a:endParaRPr kumimoji="1" lang="en-US" altLang="ja-JP" dirty="0"/>
          </a:p>
          <a:p>
            <a:r>
              <a:rPr lang="ja-JP" altLang="en-US" dirty="0"/>
              <a:t>愛車手当</a:t>
            </a:r>
            <a:r>
              <a:rPr lang="en-US" altLang="ja-JP" dirty="0"/>
              <a:t>	2,000</a:t>
            </a:r>
            <a:r>
              <a:rPr lang="ja-JP" altLang="en-US" dirty="0"/>
              <a:t>円</a:t>
            </a:r>
            <a:endParaRPr lang="en-US" altLang="ja-JP" dirty="0"/>
          </a:p>
          <a:p>
            <a:r>
              <a:rPr kumimoji="1" lang="ja-JP" altLang="en-US" dirty="0"/>
              <a:t>皆勤手当て</a:t>
            </a:r>
            <a:r>
              <a:rPr kumimoji="1" lang="en-US" altLang="ja-JP" dirty="0"/>
              <a:t>	2,000</a:t>
            </a:r>
            <a:r>
              <a:rPr kumimoji="1" lang="ja-JP" altLang="en-US" dirty="0"/>
              <a:t>円</a:t>
            </a:r>
            <a:endParaRPr kumimoji="1" lang="en-US" altLang="ja-JP" dirty="0"/>
          </a:p>
          <a:p>
            <a:r>
              <a:rPr lang="ja-JP" altLang="en-US" dirty="0"/>
              <a:t>無事故手当</a:t>
            </a:r>
            <a:r>
              <a:rPr lang="en-US" altLang="ja-JP" dirty="0"/>
              <a:t>	2,000</a:t>
            </a:r>
            <a:r>
              <a:rPr lang="ja-JP" altLang="en-US" dirty="0"/>
              <a:t>円</a:t>
            </a:r>
            <a:endParaRPr kumimoji="1" lang="en-US" altLang="ja-JP" dirty="0"/>
          </a:p>
          <a:p>
            <a:r>
              <a:rPr kumimoji="1" lang="ja-JP" altLang="en-US" dirty="0"/>
              <a:t>交通費</a:t>
            </a:r>
            <a:r>
              <a:rPr kumimoji="1" lang="en-US" altLang="ja-JP" dirty="0"/>
              <a:t>		5,000</a:t>
            </a:r>
            <a:r>
              <a:rPr kumimoji="1" lang="ja-JP" altLang="en-US" dirty="0"/>
              <a:t>円</a:t>
            </a:r>
            <a:endParaRPr kumimoji="1" lang="en-US" altLang="ja-JP" dirty="0"/>
          </a:p>
          <a:p>
            <a:r>
              <a:rPr kumimoji="1" lang="ja-JP" altLang="en-US" dirty="0"/>
              <a:t>・・・・</a:t>
            </a:r>
            <a:endParaRPr kumimoji="1" lang="en-US" altLang="ja-JP" dirty="0"/>
          </a:p>
          <a:p>
            <a:r>
              <a:rPr lang="ja-JP" altLang="en-US" dirty="0"/>
              <a:t>・・・・</a:t>
            </a:r>
            <a:endParaRPr lang="en-US" altLang="ja-JP" dirty="0"/>
          </a:p>
          <a:p>
            <a:r>
              <a:rPr kumimoji="1" lang="ja-JP" altLang="en-US" dirty="0"/>
              <a:t>・・・・</a:t>
            </a:r>
            <a:endParaRPr kumimoji="1" lang="en-US" altLang="ja-JP" dirty="0"/>
          </a:p>
          <a:p>
            <a:r>
              <a:rPr lang="ja-JP" altLang="en-US" dirty="0"/>
              <a:t>＜想定給与＞</a:t>
            </a:r>
            <a:endParaRPr lang="en-US" altLang="ja-JP" dirty="0"/>
          </a:p>
          <a:p>
            <a:r>
              <a:rPr kumimoji="1" lang="ja-JP" altLang="en-US" dirty="0"/>
              <a:t>額面</a:t>
            </a:r>
            <a:r>
              <a:rPr kumimoji="1" lang="en-US" altLang="ja-JP" dirty="0"/>
              <a:t>26.5</a:t>
            </a:r>
            <a:r>
              <a:rPr kumimoji="1" lang="ja-JP" altLang="en-US" dirty="0"/>
              <a:t>万円</a:t>
            </a:r>
            <a:endParaRPr kumimoji="1" lang="en-US" altLang="ja-JP" dirty="0"/>
          </a:p>
          <a:p>
            <a:r>
              <a:rPr lang="ja-JP" altLang="en-US" dirty="0"/>
              <a:t>控除約</a:t>
            </a:r>
            <a:r>
              <a:rPr lang="en-US" altLang="ja-JP" dirty="0"/>
              <a:t>5</a:t>
            </a:r>
            <a:r>
              <a:rPr lang="ja-JP" altLang="en-US" dirty="0"/>
              <a:t>万</a:t>
            </a:r>
            <a:endParaRPr lang="en-US" altLang="ja-JP" dirty="0"/>
          </a:p>
          <a:p>
            <a:r>
              <a:rPr lang="ja-JP" altLang="en-US" dirty="0"/>
              <a:t>手取り</a:t>
            </a:r>
            <a:r>
              <a:rPr lang="en-US" altLang="ja-JP" dirty="0"/>
              <a:t>21.5</a:t>
            </a:r>
            <a:r>
              <a:rPr lang="ja-JP" altLang="en-US" dirty="0"/>
              <a:t>万円</a:t>
            </a:r>
            <a:endParaRPr lang="en-US" altLang="ja-JP" dirty="0"/>
          </a:p>
          <a:p>
            <a:r>
              <a:rPr kumimoji="1" lang="en-US" altLang="ja-JP" dirty="0"/>
              <a:t>※</a:t>
            </a:r>
            <a:r>
              <a:rPr kumimoji="1" lang="ja-JP" altLang="en-US" dirty="0"/>
              <a:t>月末締め</a:t>
            </a:r>
            <a:r>
              <a:rPr lang="ja-JP" altLang="en-US" dirty="0"/>
              <a:t>の１０日払い</a:t>
            </a:r>
            <a:endParaRPr kumimoji="1" lang="ja-JP" altLang="en-US" dirty="0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263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雇用条件（２）</a:t>
            </a:r>
            <a:r>
              <a:rPr kumimoji="1" lang="en-US" altLang="ja-JP" dirty="0"/>
              <a:t>※</a:t>
            </a:r>
            <a:r>
              <a:rPr kumimoji="1" lang="ja-JP" altLang="en-US" dirty="0"/>
              <a:t>別途シフト表・明細参考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8867" y="1540189"/>
            <a:ext cx="10825745" cy="842403"/>
          </a:xfrm>
        </p:spPr>
        <p:txBody>
          <a:bodyPr>
            <a:normAutofit/>
          </a:bodyPr>
          <a:lstStyle/>
          <a:p>
            <a:endParaRPr lang="en-US" altLang="ja-JP" sz="2800" dirty="0"/>
          </a:p>
          <a:p>
            <a:endParaRPr kumimoji="1" lang="ja-JP" altLang="en-US" sz="2800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831267" y="1692589"/>
            <a:ext cx="10825745" cy="842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800" dirty="0"/>
          </a:p>
          <a:p>
            <a:endParaRPr lang="ja-JP" altLang="en-US" sz="28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312882"/>
              </p:ext>
            </p:extLst>
          </p:nvPr>
        </p:nvGraphicFramePr>
        <p:xfrm>
          <a:off x="1030310" y="1313649"/>
          <a:ext cx="6812924" cy="5203057"/>
        </p:xfrm>
        <a:graphic>
          <a:graphicData uri="http://schemas.openxmlformats.org/drawingml/2006/table">
            <a:tbl>
              <a:tblPr firstCol="1" bandCol="1">
                <a:tableStyleId>{5C22544A-7EE6-4342-B048-85BDC9FD1C3A}</a:tableStyleId>
              </a:tblPr>
              <a:tblGrid>
                <a:gridCol w="1300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2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696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職種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４トントラックドライバー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32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仕事内容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センターから店舗配送（ほぼルート配送）です。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96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勤務地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春日部市</a:t>
                      </a:r>
                      <a:endParaRPr lang="en-US" altLang="zh-TW" sz="800" dirty="0">
                        <a:effectLst/>
                      </a:endParaRP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96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電話番号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endParaRPr lang="zh-CN" altLang="en-US" sz="800" dirty="0">
                        <a:effectLst/>
                      </a:endParaRP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32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給与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en-US" altLang="ja-JP" sz="800" dirty="0">
                          <a:effectLst/>
                        </a:rPr>
                        <a:t>【</a:t>
                      </a:r>
                      <a:r>
                        <a:rPr lang="ja-JP" altLang="en-US" sz="800" dirty="0">
                          <a:effectLst/>
                        </a:rPr>
                        <a:t>収入例</a:t>
                      </a:r>
                      <a:r>
                        <a:rPr lang="en-US" altLang="ja-JP" sz="800" dirty="0">
                          <a:effectLst/>
                        </a:rPr>
                        <a:t>】</a:t>
                      </a:r>
                      <a:r>
                        <a:rPr lang="ja-JP" altLang="en-US" sz="800" dirty="0">
                          <a:effectLst/>
                        </a:rPr>
                        <a:t>月給</a:t>
                      </a:r>
                      <a:r>
                        <a:rPr lang="en-US" altLang="ja-JP" sz="800" dirty="0">
                          <a:effectLst/>
                        </a:rPr>
                        <a:t>27</a:t>
                      </a:r>
                      <a:r>
                        <a:rPr lang="ja-JP" altLang="en-US" sz="800" dirty="0">
                          <a:effectLst/>
                        </a:rPr>
                        <a:t>万円～</a:t>
                      </a:r>
                      <a:r>
                        <a:rPr lang="en-US" altLang="ja-JP" sz="800" dirty="0">
                          <a:effectLst/>
                        </a:rPr>
                        <a:t>37</a:t>
                      </a:r>
                      <a:r>
                        <a:rPr lang="ja-JP" altLang="en-US" sz="800" dirty="0">
                          <a:effectLst/>
                        </a:rPr>
                        <a:t>万円（一律手当含） </a:t>
                      </a:r>
                      <a:r>
                        <a:rPr lang="en-US" altLang="ja-JP" sz="800" dirty="0">
                          <a:effectLst/>
                        </a:rPr>
                        <a:t>※</a:t>
                      </a:r>
                      <a:r>
                        <a:rPr lang="ja-JP" altLang="en-US" sz="800" dirty="0">
                          <a:effectLst/>
                        </a:rPr>
                        <a:t>経験による　</a:t>
                      </a:r>
                      <a:r>
                        <a:rPr lang="en-US" altLang="ja-JP" sz="800" dirty="0">
                          <a:effectLst/>
                        </a:rPr>
                        <a:t>※</a:t>
                      </a:r>
                      <a:r>
                        <a:rPr lang="ja-JP" altLang="en-US" sz="800" dirty="0">
                          <a:effectLst/>
                        </a:rPr>
                        <a:t>研修２ヶ月有り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96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雇用形態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正社員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32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就業時間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endParaRPr lang="ja-JP" altLang="en-US" sz="800" dirty="0">
                        <a:effectLst/>
                      </a:endParaRP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96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賞与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賞与年２回 </a:t>
                      </a:r>
                      <a:r>
                        <a:rPr lang="en-US" altLang="ja-JP" sz="800" dirty="0">
                          <a:effectLst/>
                        </a:rPr>
                        <a:t>※</a:t>
                      </a:r>
                      <a:r>
                        <a:rPr lang="ja-JP" altLang="en-US" sz="800" dirty="0">
                          <a:effectLst/>
                        </a:rPr>
                        <a:t>業績による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632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休日休暇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endParaRPr lang="ja-JP" altLang="en-US" sz="800" dirty="0">
                        <a:effectLst/>
                      </a:endParaRP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96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マイカー通勤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zh-TW" altLang="en-US" sz="800" dirty="0">
                          <a:effectLst/>
                        </a:rPr>
                        <a:t>可 </a:t>
                      </a:r>
                      <a:r>
                        <a:rPr lang="en-US" altLang="zh-TW" sz="800" dirty="0">
                          <a:effectLst/>
                        </a:rPr>
                        <a:t>※</a:t>
                      </a:r>
                      <a:r>
                        <a:rPr lang="zh-TW" altLang="en-US" sz="800" dirty="0">
                          <a:effectLst/>
                        </a:rPr>
                        <a:t>駐車場 有（無料）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568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各種手当て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交通費規定内支給</a:t>
                      </a:r>
                      <a:r>
                        <a:rPr lang="en-US" altLang="ja-JP" sz="800" dirty="0">
                          <a:effectLst/>
                        </a:rPr>
                        <a:t>､</a:t>
                      </a:r>
                      <a:r>
                        <a:rPr lang="ja-JP" altLang="en-US" sz="800" dirty="0">
                          <a:effectLst/>
                        </a:rPr>
                        <a:t>マイカー通勤可</a:t>
                      </a:r>
                      <a:r>
                        <a:rPr lang="en-US" altLang="ja-JP" sz="800" dirty="0">
                          <a:effectLst/>
                        </a:rPr>
                        <a:t>､</a:t>
                      </a:r>
                      <a:r>
                        <a:rPr lang="ja-JP" altLang="en-US" sz="800" dirty="0">
                          <a:effectLst/>
                        </a:rPr>
                        <a:t>昇給賞与有り、社会保険完備</a:t>
                      </a:r>
                      <a:r>
                        <a:rPr lang="en-US" altLang="ja-JP" sz="800" dirty="0">
                          <a:effectLst/>
                        </a:rPr>
                        <a:t>､</a:t>
                      </a:r>
                      <a:r>
                        <a:rPr lang="ja-JP" altLang="en-US" sz="800" dirty="0">
                          <a:effectLst/>
                        </a:rPr>
                        <a:t>制服貸与</a:t>
                      </a:r>
                      <a:r>
                        <a:rPr lang="en-US" altLang="ja-JP" sz="800" dirty="0">
                          <a:effectLst/>
                        </a:rPr>
                        <a:t>､</a:t>
                      </a:r>
                      <a:r>
                        <a:rPr lang="ja-JP" altLang="en-US" sz="800" dirty="0">
                          <a:effectLst/>
                        </a:rPr>
                        <a:t>資格支援</a:t>
                      </a:r>
                      <a:r>
                        <a:rPr lang="en-US" altLang="ja-JP" sz="800" dirty="0">
                          <a:effectLst/>
                        </a:rPr>
                        <a:t>､</a:t>
                      </a:r>
                      <a:r>
                        <a:rPr lang="ja-JP" altLang="en-US" sz="800" dirty="0">
                          <a:effectLst/>
                        </a:rPr>
                        <a:t>表彰（報酬）、</a:t>
                      </a:r>
                      <a:endParaRPr lang="en-US" altLang="ja-JP" sz="800" dirty="0">
                        <a:effectLst/>
                      </a:endParaRPr>
                    </a:p>
                    <a:p>
                      <a:r>
                        <a:rPr lang="ja-JP" altLang="en-US" sz="800" dirty="0">
                          <a:effectLst/>
                        </a:rPr>
                        <a:t>社内イベント、洗車機・設備施設、ガソリンスタンド有り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96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取得支援制度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フォークリフト・運行管理者・整備管理者・衛生管理者等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632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必要な免許・資格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要大型または中型免許</a:t>
                      </a:r>
                      <a:br>
                        <a:rPr lang="ja-JP" altLang="en-US" sz="800" dirty="0">
                          <a:effectLst/>
                        </a:rPr>
                      </a:br>
                      <a:r>
                        <a:rPr lang="en-US" altLang="ja-JP" sz="800" dirty="0">
                          <a:effectLst/>
                        </a:rPr>
                        <a:t>※</a:t>
                      </a:r>
                      <a:r>
                        <a:rPr lang="ja-JP" altLang="en-US" sz="800" dirty="0">
                          <a:effectLst/>
                        </a:rPr>
                        <a:t>フォークリフト免許所持者優遇いたします！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696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>
                          <a:effectLst/>
                        </a:rPr>
                        <a:t>試用期間</a:t>
                      </a:r>
                      <a:endParaRPr lang="ja-JP" altLang="en-US" sz="800" b="0" dirty="0">
                        <a:solidFill>
                          <a:srgbClr val="00706E"/>
                        </a:solidFill>
                        <a:effectLst/>
                      </a:endParaRPr>
                    </a:p>
                  </a:txBody>
                  <a:tcPr marL="65883" marR="65883" marT="43922" marB="43922"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effectLst/>
                        </a:rPr>
                        <a:t>あり（</a:t>
                      </a:r>
                      <a:r>
                        <a:rPr lang="en-US" altLang="ja-JP" sz="800" dirty="0">
                          <a:effectLst/>
                        </a:rPr>
                        <a:t>2</a:t>
                      </a:r>
                      <a:r>
                        <a:rPr lang="ja-JP" altLang="en-US" sz="800" dirty="0">
                          <a:effectLst/>
                        </a:rPr>
                        <a:t>か月）先輩社員が丁寧に業務を教えます。ご安心ください。</a:t>
                      </a:r>
                    </a:p>
                  </a:txBody>
                  <a:tcPr marL="65883" marR="65883" marT="43922" marB="43922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8194677" y="1313649"/>
            <a:ext cx="321113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給与の考え方</a:t>
            </a:r>
            <a:r>
              <a:rPr lang="en-US" altLang="ja-JP" dirty="0"/>
              <a:t>】</a:t>
            </a:r>
            <a:endParaRPr kumimoji="1" lang="en-US" altLang="ja-JP" dirty="0"/>
          </a:p>
          <a:p>
            <a:r>
              <a:rPr lang="ja-JP" altLang="en-US" dirty="0"/>
              <a:t>１日当たり</a:t>
            </a:r>
            <a:r>
              <a:rPr lang="en-US" altLang="ja-JP" dirty="0"/>
              <a:t>10</a:t>
            </a:r>
            <a:r>
              <a:rPr lang="ja-JP" altLang="en-US" dirty="0"/>
              <a:t>時間とし</a:t>
            </a:r>
            <a:endParaRPr lang="en-US" altLang="ja-JP" dirty="0"/>
          </a:p>
          <a:p>
            <a:r>
              <a:rPr lang="en-US" altLang="ja-JP" dirty="0"/>
              <a:t>11,500</a:t>
            </a:r>
            <a:r>
              <a:rPr lang="ja-JP" altLang="en-US" dirty="0"/>
              <a:t>円で計算します。</a:t>
            </a:r>
            <a:endParaRPr lang="en-US" altLang="ja-JP" dirty="0"/>
          </a:p>
          <a:p>
            <a:r>
              <a:rPr kumimoji="1" lang="en-US" altLang="ja-JP" dirty="0"/>
              <a:t>10</a:t>
            </a:r>
            <a:r>
              <a:rPr kumimoji="1" lang="ja-JP" altLang="en-US" dirty="0"/>
              <a:t>時間を超える分は残業代が</a:t>
            </a:r>
            <a:endParaRPr kumimoji="1" lang="en-US" altLang="ja-JP" dirty="0"/>
          </a:p>
          <a:p>
            <a:r>
              <a:rPr kumimoji="1" lang="ja-JP" altLang="en-US" dirty="0"/>
              <a:t>支給されます。</a:t>
            </a:r>
            <a:endParaRPr kumimoji="1" lang="en-US" altLang="ja-JP" dirty="0"/>
          </a:p>
          <a:p>
            <a:r>
              <a:rPr lang="ja-JP" altLang="en-US" dirty="0"/>
              <a:t>（＠</a:t>
            </a:r>
            <a:r>
              <a:rPr lang="en-US" altLang="ja-JP" dirty="0"/>
              <a:t>900</a:t>
            </a:r>
            <a:r>
              <a:rPr lang="ja-JP" altLang="en-US" dirty="0"/>
              <a:t>円）</a:t>
            </a:r>
            <a:endParaRPr lang="en-US" altLang="ja-JP" dirty="0"/>
          </a:p>
          <a:p>
            <a:r>
              <a:rPr lang="ja-JP" altLang="en-US" dirty="0"/>
              <a:t>家族</a:t>
            </a:r>
            <a:r>
              <a:rPr kumimoji="1" lang="ja-JP" altLang="en-US" dirty="0"/>
              <a:t>手当</a:t>
            </a:r>
            <a:r>
              <a:rPr kumimoji="1" lang="en-US" altLang="ja-JP" dirty="0"/>
              <a:t>	3,000</a:t>
            </a:r>
            <a:r>
              <a:rPr kumimoji="1" lang="ja-JP" altLang="en-US" dirty="0"/>
              <a:t>円</a:t>
            </a:r>
            <a:endParaRPr kumimoji="1" lang="en-US" altLang="ja-JP" dirty="0"/>
          </a:p>
          <a:p>
            <a:r>
              <a:rPr lang="ja-JP" altLang="en-US" dirty="0"/>
              <a:t>愛車手当</a:t>
            </a:r>
            <a:r>
              <a:rPr lang="en-US" altLang="ja-JP" dirty="0"/>
              <a:t>	2,000</a:t>
            </a:r>
            <a:r>
              <a:rPr lang="ja-JP" altLang="en-US" dirty="0"/>
              <a:t>円</a:t>
            </a:r>
            <a:endParaRPr lang="en-US" altLang="ja-JP" dirty="0"/>
          </a:p>
          <a:p>
            <a:r>
              <a:rPr kumimoji="1" lang="ja-JP" altLang="en-US" dirty="0"/>
              <a:t>皆勤手当て</a:t>
            </a:r>
            <a:r>
              <a:rPr kumimoji="1" lang="en-US" altLang="ja-JP" dirty="0"/>
              <a:t>	2,000</a:t>
            </a:r>
            <a:r>
              <a:rPr kumimoji="1" lang="ja-JP" altLang="en-US" dirty="0"/>
              <a:t>円</a:t>
            </a:r>
            <a:endParaRPr kumimoji="1" lang="en-US" altLang="ja-JP" dirty="0"/>
          </a:p>
          <a:p>
            <a:r>
              <a:rPr lang="ja-JP" altLang="en-US" dirty="0"/>
              <a:t>無事故手当</a:t>
            </a:r>
            <a:r>
              <a:rPr lang="en-US" altLang="ja-JP" dirty="0"/>
              <a:t>	2,000</a:t>
            </a:r>
            <a:r>
              <a:rPr lang="ja-JP" altLang="en-US" dirty="0"/>
              <a:t>円</a:t>
            </a:r>
            <a:endParaRPr kumimoji="1" lang="en-US" altLang="ja-JP" dirty="0"/>
          </a:p>
          <a:p>
            <a:r>
              <a:rPr kumimoji="1" lang="ja-JP" altLang="en-US" dirty="0"/>
              <a:t>交通費</a:t>
            </a:r>
            <a:r>
              <a:rPr kumimoji="1" lang="en-US" altLang="ja-JP" dirty="0"/>
              <a:t>		5,000</a:t>
            </a:r>
            <a:r>
              <a:rPr kumimoji="1" lang="ja-JP" altLang="en-US" dirty="0"/>
              <a:t>円</a:t>
            </a:r>
            <a:endParaRPr kumimoji="1" lang="en-US" altLang="ja-JP" dirty="0"/>
          </a:p>
          <a:p>
            <a:r>
              <a:rPr kumimoji="1" lang="ja-JP" altLang="en-US" dirty="0"/>
              <a:t>・・・・</a:t>
            </a:r>
            <a:endParaRPr kumimoji="1" lang="en-US" altLang="ja-JP" dirty="0"/>
          </a:p>
          <a:p>
            <a:r>
              <a:rPr lang="ja-JP" altLang="en-US" dirty="0"/>
              <a:t>・・・・</a:t>
            </a:r>
            <a:endParaRPr lang="en-US" altLang="ja-JP" dirty="0"/>
          </a:p>
          <a:p>
            <a:r>
              <a:rPr kumimoji="1" lang="ja-JP" altLang="en-US" dirty="0"/>
              <a:t>・・・・</a:t>
            </a:r>
            <a:endParaRPr kumimoji="1" lang="en-US" altLang="ja-JP" dirty="0"/>
          </a:p>
          <a:p>
            <a:r>
              <a:rPr lang="ja-JP" altLang="en-US" dirty="0"/>
              <a:t>＜想定給与＞</a:t>
            </a:r>
            <a:endParaRPr lang="en-US" altLang="ja-JP" dirty="0"/>
          </a:p>
          <a:p>
            <a:r>
              <a:rPr kumimoji="1" lang="ja-JP" altLang="en-US" dirty="0"/>
              <a:t>額面</a:t>
            </a:r>
            <a:r>
              <a:rPr kumimoji="1" lang="en-US" altLang="ja-JP" dirty="0"/>
              <a:t>30.3</a:t>
            </a:r>
            <a:r>
              <a:rPr kumimoji="1" lang="ja-JP" altLang="en-US" dirty="0"/>
              <a:t>万円</a:t>
            </a:r>
            <a:endParaRPr kumimoji="1" lang="en-US" altLang="ja-JP" dirty="0"/>
          </a:p>
          <a:p>
            <a:r>
              <a:rPr lang="ja-JP" altLang="en-US" dirty="0"/>
              <a:t>控除約</a:t>
            </a:r>
            <a:r>
              <a:rPr lang="en-US" altLang="ja-JP" dirty="0"/>
              <a:t>5</a:t>
            </a:r>
            <a:r>
              <a:rPr lang="ja-JP" altLang="en-US" dirty="0"/>
              <a:t>万</a:t>
            </a:r>
            <a:endParaRPr lang="en-US" altLang="ja-JP" dirty="0"/>
          </a:p>
          <a:p>
            <a:r>
              <a:rPr lang="ja-JP" altLang="en-US" dirty="0"/>
              <a:t>手取り</a:t>
            </a:r>
            <a:r>
              <a:rPr lang="en-US" altLang="ja-JP" dirty="0"/>
              <a:t>25.3</a:t>
            </a:r>
            <a:r>
              <a:rPr lang="ja-JP" altLang="en-US" dirty="0"/>
              <a:t>万円</a:t>
            </a:r>
            <a:endParaRPr lang="en-US" altLang="ja-JP" dirty="0"/>
          </a:p>
          <a:p>
            <a:r>
              <a:rPr kumimoji="1" lang="en-US" altLang="ja-JP" dirty="0"/>
              <a:t>※</a:t>
            </a:r>
            <a:r>
              <a:rPr lang="ja-JP" altLang="en-US" dirty="0"/>
              <a:t>月末締めの１０日払い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004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よくある質問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8867" y="1540189"/>
            <a:ext cx="10825745" cy="842403"/>
          </a:xfrm>
        </p:spPr>
        <p:txBody>
          <a:bodyPr>
            <a:normAutofit/>
          </a:bodyPr>
          <a:lstStyle/>
          <a:p>
            <a:endParaRPr lang="en-US" altLang="ja-JP" sz="2800" dirty="0"/>
          </a:p>
          <a:p>
            <a:endParaRPr kumimoji="1" lang="ja-JP" altLang="en-US" sz="2800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831267" y="1692589"/>
            <a:ext cx="10825745" cy="842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800" dirty="0"/>
          </a:p>
          <a:p>
            <a:endParaRPr lang="ja-JP" altLang="en-US" sz="28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1812" y="1390918"/>
            <a:ext cx="1113054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事故時の責任はどのようになりますか？</a:t>
            </a:r>
            <a:r>
              <a:rPr lang="en-US" altLang="ja-JP" dirty="0"/>
              <a:t>		</a:t>
            </a:r>
            <a:r>
              <a:rPr lang="ja-JP" altLang="en-US" dirty="0"/>
              <a:t>場合によって対象期間無事故手当が無くなります。</a:t>
            </a:r>
            <a:endParaRPr lang="en-US" altLang="ja-JP" dirty="0"/>
          </a:p>
          <a:p>
            <a:r>
              <a:rPr kumimoji="1" lang="en-US" altLang="ja-JP" dirty="0"/>
              <a:t>						</a:t>
            </a:r>
            <a:r>
              <a:rPr kumimoji="1" lang="ja-JP" altLang="en-US" dirty="0"/>
              <a:t>もちろん原因調査し再発防止に社をあげて努めます。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携帯電話の支給はありますか？</a:t>
            </a:r>
            <a:r>
              <a:rPr lang="en-US" altLang="ja-JP" dirty="0"/>
              <a:t>			</a:t>
            </a:r>
            <a:r>
              <a:rPr lang="ja-JP" altLang="en-US" dirty="0"/>
              <a:t>一人一台お貸しします。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各種資格補助はありますか？大型に乗りたいです。</a:t>
            </a:r>
            <a:r>
              <a:rPr lang="en-US" altLang="ja-JP" dirty="0"/>
              <a:t>	</a:t>
            </a:r>
            <a:r>
              <a:rPr lang="ja-JP" altLang="en-US" dirty="0"/>
              <a:t>あります。実績に照らし合わせて補助します。</a:t>
            </a:r>
            <a:endParaRPr lang="en-US" altLang="ja-JP" dirty="0"/>
          </a:p>
          <a:p>
            <a:r>
              <a:rPr lang="en-US" altLang="ja-JP" dirty="0"/>
              <a:t>						</a:t>
            </a:r>
            <a:r>
              <a:rPr lang="ja-JP" altLang="en-US" dirty="0"/>
              <a:t>取得費用は会社負担としますが●年間以内に退職し</a:t>
            </a:r>
            <a:r>
              <a:rPr lang="en-US" altLang="ja-JP" dirty="0"/>
              <a:t>						</a:t>
            </a:r>
            <a:r>
              <a:rPr lang="ja-JP" altLang="en-US" dirty="0"/>
              <a:t>た場合は費用はお返し頂きます。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試用期間の短縮はありますか？</a:t>
            </a:r>
            <a:r>
              <a:rPr lang="en-US" altLang="ja-JP" dirty="0"/>
              <a:t>			</a:t>
            </a:r>
            <a:r>
              <a:rPr lang="ja-JP" altLang="en-US" dirty="0"/>
              <a:t>ありません。原則</a:t>
            </a:r>
            <a:r>
              <a:rPr lang="en-US" altLang="ja-JP" dirty="0"/>
              <a:t>1</a:t>
            </a:r>
            <a:r>
              <a:rPr lang="ja-JP" altLang="en-US" dirty="0"/>
              <a:t>か月となります。その間の給与は</a:t>
            </a:r>
            <a:r>
              <a:rPr lang="en-US" altLang="ja-JP" dirty="0"/>
              <a:t>						1</a:t>
            </a:r>
            <a:r>
              <a:rPr lang="ja-JP" altLang="en-US" dirty="0"/>
              <a:t>日当たり●●●●円です。保険加入については相談</a:t>
            </a:r>
            <a:r>
              <a:rPr lang="en-US" altLang="ja-JP" dirty="0"/>
              <a:t>						</a:t>
            </a:r>
            <a:r>
              <a:rPr lang="ja-JP" altLang="en-US" dirty="0"/>
              <a:t>してください。</a:t>
            </a:r>
            <a:r>
              <a:rPr lang="en-US" altLang="ja-JP" dirty="0"/>
              <a:t>	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平日も休めますか？</a:t>
            </a:r>
            <a:r>
              <a:rPr kumimoji="1" lang="en-US" altLang="ja-JP" dirty="0"/>
              <a:t>				</a:t>
            </a:r>
            <a:r>
              <a:rPr kumimoji="1" lang="ja-JP" altLang="en-US" dirty="0"/>
              <a:t>はい。早目（５日前までに）申告をしてください。</a:t>
            </a:r>
            <a:r>
              <a:rPr kumimoji="1" lang="en-US" altLang="ja-JP" dirty="0"/>
              <a:t>		</a:t>
            </a:r>
          </a:p>
          <a:p>
            <a:r>
              <a:rPr lang="ja-JP" altLang="en-US" dirty="0"/>
              <a:t>・・・・・・・・・・・</a:t>
            </a:r>
            <a:r>
              <a:rPr lang="en-US" altLang="ja-JP" dirty="0"/>
              <a:t>				</a:t>
            </a:r>
            <a:r>
              <a:rPr lang="ja-JP" altLang="en-US" dirty="0"/>
              <a:t>・・・・・・・・</a:t>
            </a:r>
            <a:endParaRPr lang="en-US" altLang="ja-JP" dirty="0"/>
          </a:p>
          <a:p>
            <a:r>
              <a:rPr kumimoji="1" lang="ja-JP" altLang="en-US" dirty="0"/>
              <a:t>・・・・・・・・・・・</a:t>
            </a:r>
            <a:r>
              <a:rPr kumimoji="1" lang="en-US" altLang="ja-JP" dirty="0"/>
              <a:t>				</a:t>
            </a:r>
            <a:r>
              <a:rPr kumimoji="1" lang="ja-JP" altLang="en-US" dirty="0"/>
              <a:t>・・・・・・・・</a:t>
            </a:r>
          </a:p>
        </p:txBody>
      </p:sp>
    </p:spTree>
    <p:extLst>
      <p:ext uri="{BB962C8B-B14F-4D97-AF65-F5344CB8AC3E}">
        <p14:creationId xmlns:p14="http://schemas.microsoft.com/office/powerpoint/2010/main" val="1065112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62414" y="662833"/>
            <a:ext cx="9754330" cy="3777622"/>
          </a:xfrm>
        </p:spPr>
        <p:txBody>
          <a:bodyPr>
            <a:noAutofit/>
          </a:bodyPr>
          <a:lstStyle/>
          <a:p>
            <a:r>
              <a:rPr lang="ja-JP" altLang="ja-JP" sz="1400" dirty="0"/>
              <a:t>（</a:t>
            </a:r>
            <a:r>
              <a:rPr lang="ja-JP" altLang="ja-JP" sz="1600" dirty="0"/>
              <a:t>１）フォークの免許無いか採用可能か？</a:t>
            </a:r>
          </a:p>
          <a:p>
            <a:r>
              <a:rPr lang="ja-JP" altLang="ja-JP" sz="1600" dirty="0"/>
              <a:t>（２）賞与の有無</a:t>
            </a:r>
          </a:p>
          <a:p>
            <a:r>
              <a:rPr lang="ja-JP" altLang="ja-JP" sz="1600" dirty="0"/>
              <a:t>（３）残業代の有無</a:t>
            </a:r>
            <a:r>
              <a:rPr lang="ja-JP" altLang="en-US" sz="1600" dirty="0"/>
              <a:t>　　　</a:t>
            </a:r>
            <a:endParaRPr lang="ja-JP" altLang="ja-JP" sz="1600" dirty="0"/>
          </a:p>
          <a:p>
            <a:r>
              <a:rPr lang="ja-JP" altLang="ja-JP" sz="1600" dirty="0"/>
              <a:t>（４）日給月給制度か月給制度か</a:t>
            </a:r>
          </a:p>
          <a:p>
            <a:r>
              <a:rPr lang="en-US" altLang="ja-JP" sz="1600" dirty="0"/>
              <a:t>	</a:t>
            </a:r>
            <a:r>
              <a:rPr lang="ja-JP" altLang="ja-JP" sz="1600" dirty="0"/>
              <a:t>⇒日給月給の考え</a:t>
            </a:r>
          </a:p>
          <a:p>
            <a:r>
              <a:rPr lang="en-US" altLang="ja-JP" sz="1600" dirty="0"/>
              <a:t>	</a:t>
            </a:r>
            <a:r>
              <a:rPr lang="ja-JP" altLang="ja-JP" sz="1600" dirty="0"/>
              <a:t>基本給与　</a:t>
            </a:r>
            <a:r>
              <a:rPr lang="ja-JP" altLang="en-US" sz="1600" dirty="0"/>
              <a:t>　　　　　　　</a:t>
            </a:r>
            <a:r>
              <a:rPr lang="ja-JP" altLang="ja-JP" sz="1600" dirty="0"/>
              <a:t>円</a:t>
            </a:r>
            <a:r>
              <a:rPr lang="ja-JP" altLang="en-US" sz="1600" dirty="0"/>
              <a:t>、</a:t>
            </a:r>
            <a:r>
              <a:rPr lang="en-US" altLang="ja-JP" sz="1600" dirty="0"/>
              <a:t>	</a:t>
            </a:r>
            <a:r>
              <a:rPr lang="ja-JP" altLang="ja-JP" sz="1600" dirty="0"/>
              <a:t>残業　　　</a:t>
            </a:r>
            <a:r>
              <a:rPr lang="en-US" altLang="ja-JP" sz="1600" dirty="0"/>
              <a:t>×</a:t>
            </a:r>
            <a:r>
              <a:rPr lang="ja-JP" altLang="en-US" sz="1600" dirty="0"/>
              <a:t>　　　　　</a:t>
            </a:r>
            <a:r>
              <a:rPr lang="ja-JP" altLang="ja-JP" sz="1600" dirty="0"/>
              <a:t>時間</a:t>
            </a:r>
            <a:r>
              <a:rPr lang="ja-JP" altLang="en-US" sz="1600" dirty="0"/>
              <a:t>　</a:t>
            </a:r>
            <a:r>
              <a:rPr lang="ja-JP" altLang="ja-JP" sz="1600" dirty="0"/>
              <a:t>１日</a:t>
            </a:r>
            <a:r>
              <a:rPr lang="en-US" altLang="ja-JP" sz="1600" dirty="0"/>
              <a:t>	</a:t>
            </a:r>
            <a:r>
              <a:rPr lang="ja-JP" altLang="en-US" sz="1600" dirty="0"/>
              <a:t>　　　　　　　</a:t>
            </a:r>
            <a:r>
              <a:rPr lang="ja-JP" altLang="ja-JP" sz="1600" dirty="0"/>
              <a:t>円が基本</a:t>
            </a:r>
          </a:p>
          <a:p>
            <a:r>
              <a:rPr lang="en-US" altLang="ja-JP" sz="1600" dirty="0"/>
              <a:t>	</a:t>
            </a:r>
            <a:r>
              <a:rPr lang="ja-JP" altLang="ja-JP" sz="1600" dirty="0"/>
              <a:t>上記に大型手当など各手当が付きます。日給＋各手当で</a:t>
            </a:r>
            <a:r>
              <a:rPr lang="ja-JP" altLang="en-US" sz="1600" dirty="0"/>
              <a:t>　　　　</a:t>
            </a:r>
            <a:r>
              <a:rPr lang="ja-JP" altLang="ja-JP" sz="1600" dirty="0"/>
              <a:t>万〜※詳細は面接で</a:t>
            </a:r>
          </a:p>
          <a:p>
            <a:r>
              <a:rPr lang="ja-JP" altLang="en-US" sz="1600" dirty="0"/>
              <a:t>手当の内容◆愛車手当・家族手当・交通費・深夜手当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ja-JP" altLang="ja-JP" sz="1600" dirty="0"/>
              <a:t>（５）給与締日、振込日</a:t>
            </a:r>
          </a:p>
          <a:p>
            <a:r>
              <a:rPr lang="en-US" altLang="ja-JP" sz="1600" dirty="0"/>
              <a:t>	</a:t>
            </a:r>
            <a:r>
              <a:rPr lang="ja-JP" altLang="ja-JP" sz="1600" dirty="0"/>
              <a:t>⇒</a:t>
            </a:r>
          </a:p>
          <a:p>
            <a:r>
              <a:rPr lang="ja-JP" altLang="ja-JP" sz="1600" dirty="0"/>
              <a:t>（６）隔週土曜日休みで働けるか（日・土日の二者択一ではなくて）</a:t>
            </a:r>
          </a:p>
          <a:p>
            <a:r>
              <a:rPr lang="en-US" altLang="ja-JP" sz="1600" dirty="0"/>
              <a:t>	</a:t>
            </a:r>
            <a:r>
              <a:rPr lang="ja-JP" altLang="ja-JP" sz="1600" dirty="0"/>
              <a:t>⇒</a:t>
            </a:r>
          </a:p>
          <a:p>
            <a:r>
              <a:rPr lang="ja-JP" altLang="ja-JP" sz="1600" dirty="0"/>
              <a:t>（７）勤務地</a:t>
            </a:r>
          </a:p>
          <a:p>
            <a:r>
              <a:rPr lang="en-US" altLang="ja-JP" sz="1600" dirty="0"/>
              <a:t>	</a:t>
            </a:r>
            <a:r>
              <a:rPr lang="ja-JP" altLang="ja-JP" sz="1600" dirty="0"/>
              <a:t>⇒</a:t>
            </a:r>
          </a:p>
          <a:p>
            <a:r>
              <a:rPr lang="ja-JP" altLang="ja-JP" sz="1600" dirty="0"/>
              <a:t>（８）ほか</a:t>
            </a:r>
          </a:p>
          <a:p>
            <a:r>
              <a:rPr lang="en-US" altLang="ja-JP" sz="1600" dirty="0"/>
              <a:t>	</a:t>
            </a:r>
            <a:r>
              <a:rPr lang="ja-JP" altLang="ja-JP" sz="1600" dirty="0"/>
              <a:t>試用期間</a:t>
            </a:r>
            <a:r>
              <a:rPr lang="ja-JP" altLang="en-US" sz="1600" dirty="0"/>
              <a:t>　　　　　　　</a:t>
            </a:r>
            <a:r>
              <a:rPr lang="ja-JP" altLang="ja-JP" sz="1600" dirty="0"/>
              <a:t>週間は</a:t>
            </a:r>
            <a:r>
              <a:rPr lang="ja-JP" altLang="en-US" sz="1600" dirty="0"/>
              <a:t>　　　　　　　　</a:t>
            </a:r>
            <a:r>
              <a:rPr lang="ja-JP" altLang="ja-JP" sz="1600" dirty="0"/>
              <a:t>円</a:t>
            </a:r>
          </a:p>
          <a:p>
            <a:pPr marL="0" indent="0">
              <a:buNone/>
            </a:pPr>
            <a:r>
              <a:rPr lang="ja-JP" altLang="ja-JP" sz="1600" dirty="0"/>
              <a:t>　　　</a:t>
            </a:r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799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終わりに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25770" y="1698938"/>
            <a:ext cx="80364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本日はお忙しいところ●●●●の面接にお時間頂き誠にありがとうございます。</a:t>
            </a:r>
            <a:endParaRPr lang="en-US" altLang="ja-JP" dirty="0"/>
          </a:p>
          <a:p>
            <a:r>
              <a:rPr lang="ja-JP" altLang="en-US" dirty="0"/>
              <a:t>短い時間ですので不明な点も多いと思います。</a:t>
            </a:r>
            <a:endParaRPr lang="en-US" altLang="ja-JP" dirty="0"/>
          </a:p>
          <a:p>
            <a:r>
              <a:rPr lang="ja-JP" altLang="en-US" dirty="0"/>
              <a:t>不明な点は御座いませんでしたか？</a:t>
            </a:r>
            <a:endParaRPr lang="en-US" altLang="ja-JP" dirty="0"/>
          </a:p>
          <a:p>
            <a:r>
              <a:rPr lang="ja-JP" altLang="en-US" dirty="0"/>
              <a:t>例えば給与面、福利厚生面、事故時の補償など</a:t>
            </a:r>
            <a:endParaRPr lang="en-US" altLang="ja-JP" dirty="0"/>
          </a:p>
          <a:p>
            <a:r>
              <a:rPr lang="ja-JP" altLang="en-US" dirty="0"/>
              <a:t>せっかくの機会ですので是非聞いてください。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お手数ですがアンケートへの記入をお願いします。</a:t>
            </a:r>
            <a:endParaRPr kumimoji="1" lang="en-US" altLang="ja-JP" dirty="0"/>
          </a:p>
          <a:p>
            <a:r>
              <a:rPr kumimoji="1" lang="ja-JP" altLang="en-US" dirty="0"/>
              <a:t>ありがとうございました。弊社の取り組みに少しでもご興味を持たれた方、ぜひ一緒に仕事をしましょう！！</a:t>
            </a:r>
            <a:endParaRPr kumimoji="1"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938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本日のスケジュール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弊社のご案内</a:t>
            </a:r>
            <a:r>
              <a:rPr kumimoji="1" lang="en-US" altLang="ja-JP" dirty="0"/>
              <a:t>	20</a:t>
            </a:r>
            <a:r>
              <a:rPr kumimoji="1" lang="ja-JP" altLang="en-US" dirty="0"/>
              <a:t>分</a:t>
            </a:r>
            <a:endParaRPr kumimoji="1" lang="en-US" altLang="ja-JP" dirty="0"/>
          </a:p>
          <a:p>
            <a:r>
              <a:rPr lang="ja-JP" altLang="en-US" dirty="0"/>
              <a:t>面接（履歴書・免許書）</a:t>
            </a:r>
            <a:r>
              <a:rPr lang="en-US" altLang="ja-JP" dirty="0"/>
              <a:t>30</a:t>
            </a:r>
            <a:r>
              <a:rPr lang="ja-JP" altLang="en-US" dirty="0"/>
              <a:t>分</a:t>
            </a:r>
            <a:r>
              <a:rPr lang="en-US" altLang="ja-JP" dirty="0"/>
              <a:t>	</a:t>
            </a:r>
          </a:p>
          <a:p>
            <a:r>
              <a:rPr kumimoji="1" lang="ja-JP" altLang="en-US" dirty="0"/>
              <a:t>見学（当日）</a:t>
            </a:r>
            <a:r>
              <a:rPr kumimoji="1" lang="en-US" altLang="ja-JP" dirty="0"/>
              <a:t>	10</a:t>
            </a:r>
            <a:r>
              <a:rPr kumimoji="1" lang="ja-JP" altLang="en-US" dirty="0"/>
              <a:t>分</a:t>
            </a:r>
            <a:r>
              <a:rPr kumimoji="1" lang="en-US" altLang="ja-JP" dirty="0"/>
              <a:t>〜</a:t>
            </a:r>
          </a:p>
          <a:p>
            <a:r>
              <a:rPr lang="ja-JP" altLang="en-US" dirty="0"/>
              <a:t>体験（希望者のみ・後日でも構いません）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今後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結果のご報告（翌日）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211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会社概要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3</a:t>
            </a:fld>
            <a:endParaRPr kumimoji="1" lang="ja-JP" altLang="en-US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986613"/>
              </p:ext>
            </p:extLst>
          </p:nvPr>
        </p:nvGraphicFramePr>
        <p:xfrm>
          <a:off x="531812" y="1400335"/>
          <a:ext cx="5564188" cy="5267699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05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052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名称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052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住所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052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設立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052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資本金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432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役員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052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社員数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655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保有車両数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655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事業内容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5117978" y="3555938"/>
            <a:ext cx="755303" cy="758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顔写真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2053" y="1400335"/>
            <a:ext cx="5152559" cy="389357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6352053" y="5423805"/>
            <a:ext cx="5251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従業員は越谷、草加、春日部など</a:t>
            </a:r>
            <a:endParaRPr lang="en-US" altLang="ja-JP" dirty="0"/>
          </a:p>
          <a:p>
            <a:r>
              <a:rPr kumimoji="1" lang="ja-JP" altLang="en-US" dirty="0"/>
              <a:t>ほとんどが</a:t>
            </a:r>
            <a:r>
              <a:rPr kumimoji="1" lang="en-US" altLang="ja-JP" dirty="0"/>
              <a:t>30</a:t>
            </a:r>
            <a:r>
              <a:rPr kumimoji="1" lang="ja-JP" altLang="en-US" dirty="0"/>
              <a:t>分</a:t>
            </a:r>
            <a:r>
              <a:rPr kumimoji="1" lang="en-US" altLang="ja-JP" dirty="0"/>
              <a:t>〜1</a:t>
            </a:r>
            <a:r>
              <a:rPr kumimoji="1" lang="ja-JP" altLang="en-US" dirty="0"/>
              <a:t>時間以内に住んでいます。</a:t>
            </a:r>
          </a:p>
        </p:txBody>
      </p:sp>
    </p:spTree>
    <p:extLst>
      <p:ext uri="{BB962C8B-B14F-4D97-AF65-F5344CB8AC3E}">
        <p14:creationId xmlns:p14="http://schemas.microsoft.com/office/powerpoint/2010/main" val="3774523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経営理念（考え方・メッセージ）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3202" y="1640511"/>
            <a:ext cx="1388989" cy="1277232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030311" y="2073499"/>
            <a:ext cx="89250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物流で日本に安心をお届けします。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この度は私たち●●●●に興味を持って頂きありがとうございます。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こんな人と仕事がしたいです。挨拶の出来る人、素直な人。</a:t>
            </a:r>
            <a:endParaRPr kumimoji="1" lang="en-US" altLang="ja-JP" dirty="0"/>
          </a:p>
          <a:p>
            <a:r>
              <a:rPr kumimoji="1" lang="ja-JP" altLang="en-US" dirty="0"/>
              <a:t>これまでの経験は問いません。</a:t>
            </a:r>
            <a:r>
              <a:rPr kumimoji="1" lang="en-US" altLang="ja-JP" dirty="0"/>
              <a:t>		</a:t>
            </a:r>
            <a:r>
              <a:rPr kumimoji="1" lang="ja-JP" altLang="en-US" dirty="0"/>
              <a:t>是非、一緒に良い仕事をしましょう。</a:t>
            </a:r>
            <a:endParaRPr kumimoji="1" lang="en-US" altLang="ja-JP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325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▲▲</a:t>
            </a:r>
            <a:r>
              <a:rPr kumimoji="1" lang="ja-JP" altLang="en-US" dirty="0"/>
              <a:t>営業所のご紹介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1825" y="1493949"/>
            <a:ext cx="10422787" cy="4417273"/>
          </a:xfrm>
        </p:spPr>
        <p:txBody>
          <a:bodyPr/>
          <a:lstStyle/>
          <a:p>
            <a:r>
              <a:rPr kumimoji="1" lang="ja-JP" altLang="en-US" dirty="0"/>
              <a:t>住所</a:t>
            </a:r>
            <a:endParaRPr kumimoji="1" lang="en-US" altLang="ja-JP" dirty="0"/>
          </a:p>
          <a:p>
            <a:r>
              <a:rPr lang="ja-JP" altLang="en-US" dirty="0"/>
              <a:t>所長</a:t>
            </a:r>
            <a:endParaRPr lang="en-US" altLang="ja-JP" dirty="0"/>
          </a:p>
          <a:p>
            <a:r>
              <a:rPr kumimoji="1" lang="ja-JP" altLang="en-US" dirty="0"/>
              <a:t>社員数</a:t>
            </a:r>
            <a:r>
              <a:rPr kumimoji="1" lang="en-US" altLang="ja-JP" dirty="0"/>
              <a:t>(</a:t>
            </a:r>
            <a:r>
              <a:rPr lang="ja-JP" altLang="en-US" dirty="0"/>
              <a:t>男性●名、女性●名）</a:t>
            </a:r>
            <a:endParaRPr kumimoji="1" lang="en-US" altLang="ja-JP" dirty="0"/>
          </a:p>
          <a:p>
            <a:r>
              <a:rPr kumimoji="1" lang="ja-JP" altLang="en-US" dirty="0"/>
              <a:t>車両台数</a:t>
            </a:r>
            <a:endParaRPr kumimoji="1" lang="en-US" altLang="ja-JP" dirty="0"/>
          </a:p>
          <a:p>
            <a:r>
              <a:rPr lang="ja-JP" altLang="en-US" dirty="0"/>
              <a:t>仕事内容</a:t>
            </a:r>
            <a:endParaRPr lang="en-US" altLang="ja-JP" dirty="0"/>
          </a:p>
          <a:p>
            <a:r>
              <a:rPr kumimoji="1" lang="ja-JP" altLang="en-US" dirty="0"/>
              <a:t>お客様</a:t>
            </a:r>
            <a:endParaRPr kumimoji="1" lang="en-US" altLang="ja-JP" dirty="0"/>
          </a:p>
          <a:p>
            <a:r>
              <a:rPr kumimoji="1" lang="ja-JP" altLang="en-US" dirty="0"/>
              <a:t>一言</a:t>
            </a:r>
            <a:r>
              <a:rPr lang="en-US" altLang="ja-JP" dirty="0"/>
              <a:t>PR</a:t>
            </a:r>
          </a:p>
          <a:p>
            <a:r>
              <a:rPr kumimoji="1" lang="ja-JP" altLang="en-US" dirty="0"/>
              <a:t>（こういう仲間に来てほしい）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7830355" y="3066743"/>
            <a:ext cx="1249251" cy="12219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写真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8398914" y="1493949"/>
            <a:ext cx="1814032" cy="1280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責任者顔</a:t>
            </a:r>
            <a:endParaRPr lang="en-US" altLang="ja-JP" dirty="0"/>
          </a:p>
          <a:p>
            <a:pPr algn="ctr"/>
            <a:r>
              <a:rPr lang="ja-JP" altLang="en-US" dirty="0"/>
              <a:t>写真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9852338" y="3783817"/>
            <a:ext cx="1755305" cy="1624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写真</a:t>
            </a:r>
            <a:endParaRPr kumimoji="1" lang="ja-JP" altLang="en-US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7257" y="4596215"/>
            <a:ext cx="3105150" cy="1838325"/>
          </a:xfrm>
          <a:prstGeom prst="rect">
            <a:avLst/>
          </a:prstGeom>
        </p:spPr>
      </p:pic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07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▲▲</a:t>
            </a:r>
            <a:r>
              <a:rPr kumimoji="1" lang="ja-JP" altLang="en-US" dirty="0"/>
              <a:t>営業所のご紹介（主な仕事）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945635" y="5577612"/>
            <a:ext cx="2300727" cy="670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写真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854526" y="5592220"/>
            <a:ext cx="2339433" cy="641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写真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8441328" y="5592220"/>
            <a:ext cx="3063284" cy="670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写真</a:t>
            </a:r>
            <a:endParaRPr kumimoji="1" lang="ja-JP" altLang="en-US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6</a:t>
            </a:fld>
            <a:endParaRPr kumimoji="1" lang="ja-JP" altLang="en-US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601012"/>
              </p:ext>
            </p:extLst>
          </p:nvPr>
        </p:nvGraphicFramePr>
        <p:xfrm>
          <a:off x="661344" y="1551940"/>
          <a:ext cx="10869311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6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468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468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名称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車両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稼働日・休み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一般雑貨チーム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２</a:t>
                      </a:r>
                      <a:r>
                        <a:rPr kumimoji="1" lang="en-US" altLang="ja-JP" sz="1600" dirty="0"/>
                        <a:t>〜4</a:t>
                      </a:r>
                      <a:r>
                        <a:rPr kumimoji="1" lang="ja-JP" altLang="en-US" sz="1600" dirty="0"/>
                        <a:t>トン（常温）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決まったエリアを配送します。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6</a:t>
                      </a:r>
                      <a:r>
                        <a:rPr kumimoji="1" lang="ja-JP" altLang="en-US" sz="1600" dirty="0"/>
                        <a:t>時</a:t>
                      </a:r>
                      <a:r>
                        <a:rPr kumimoji="1" lang="en-US" altLang="ja-JP" sz="1600" dirty="0"/>
                        <a:t>〜18</a:t>
                      </a:r>
                      <a:r>
                        <a:rPr kumimoji="1" lang="ja-JP" altLang="en-US" sz="1600" dirty="0"/>
                        <a:t>時など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平日（土日・祝・夏季・年末年始）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食品配達チーム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2</a:t>
                      </a:r>
                      <a:r>
                        <a:rPr kumimoji="1" lang="ja-JP" altLang="en-US" sz="1600" dirty="0"/>
                        <a:t>トン</a:t>
                      </a:r>
                      <a:r>
                        <a:rPr kumimoji="1" lang="en-US" altLang="ja-JP" sz="1600" dirty="0"/>
                        <a:t>〜4</a:t>
                      </a:r>
                      <a:r>
                        <a:rPr kumimoji="1" lang="ja-JP" altLang="en-US" sz="1600" dirty="0"/>
                        <a:t>トン（保冷）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ルート配送です。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4</a:t>
                      </a:r>
                      <a:r>
                        <a:rPr kumimoji="1" lang="ja-JP" altLang="en-US" sz="1600" dirty="0"/>
                        <a:t>時</a:t>
                      </a:r>
                      <a:r>
                        <a:rPr kumimoji="1" lang="en-US" altLang="ja-JP" sz="1600" dirty="0"/>
                        <a:t>〜14</a:t>
                      </a:r>
                      <a:r>
                        <a:rPr kumimoji="1" lang="ja-JP" altLang="en-US" sz="1600" dirty="0"/>
                        <a:t>時</a:t>
                      </a:r>
                      <a:r>
                        <a:rPr kumimoji="1" lang="en-US" altLang="ja-JP" sz="1600" dirty="0"/>
                        <a:t>(</a:t>
                      </a:r>
                      <a:r>
                        <a:rPr kumimoji="1" lang="ja-JP" altLang="en-US" sz="1600" dirty="0"/>
                        <a:t>朝</a:t>
                      </a:r>
                      <a:r>
                        <a:rPr kumimoji="1" lang="en-US" altLang="ja-JP" sz="1600" dirty="0"/>
                        <a:t>〜</a:t>
                      </a:r>
                      <a:r>
                        <a:rPr kumimoji="1" lang="ja-JP" altLang="en-US" sz="1600" dirty="0"/>
                        <a:t>）</a:t>
                      </a:r>
                      <a:endParaRPr kumimoji="1" lang="en-US" altLang="ja-JP" sz="1600" dirty="0"/>
                    </a:p>
                    <a:p>
                      <a:r>
                        <a:rPr kumimoji="1" lang="en-US" altLang="ja-JP" sz="1600" dirty="0"/>
                        <a:t>15</a:t>
                      </a:r>
                      <a:r>
                        <a:rPr kumimoji="1" lang="ja-JP" altLang="en-US" sz="1600" dirty="0"/>
                        <a:t>時</a:t>
                      </a:r>
                      <a:r>
                        <a:rPr kumimoji="1" lang="en-US" altLang="ja-JP" sz="1600" dirty="0"/>
                        <a:t>〜3</a:t>
                      </a:r>
                      <a:r>
                        <a:rPr kumimoji="1" lang="ja-JP" altLang="en-US" sz="1600" dirty="0"/>
                        <a:t>時（夕</a:t>
                      </a:r>
                      <a:r>
                        <a:rPr kumimoji="1" lang="en-US" altLang="ja-JP" sz="1600" dirty="0"/>
                        <a:t>〜</a:t>
                      </a:r>
                      <a:r>
                        <a:rPr kumimoji="1" lang="ja-JP" altLang="en-US" sz="1600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24</a:t>
                      </a:r>
                      <a:r>
                        <a:rPr kumimoji="1" lang="ja-JP" altLang="en-US" sz="1600" dirty="0"/>
                        <a:t>時間</a:t>
                      </a:r>
                      <a:r>
                        <a:rPr kumimoji="1" lang="en-US" altLang="ja-JP" sz="1600" dirty="0"/>
                        <a:t>365</a:t>
                      </a:r>
                      <a:r>
                        <a:rPr kumimoji="1" lang="ja-JP" altLang="en-US" sz="1600" dirty="0"/>
                        <a:t>日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（週１．５日）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食品輸送チーム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大型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食品センター間を大型車両で配送します。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20</a:t>
                      </a:r>
                      <a:r>
                        <a:rPr kumimoji="1" lang="ja-JP" altLang="en-US" sz="1600" dirty="0"/>
                        <a:t>時</a:t>
                      </a:r>
                      <a:r>
                        <a:rPr kumimoji="1" lang="en-US" altLang="ja-JP" sz="1600" dirty="0"/>
                        <a:t>〜8</a:t>
                      </a:r>
                      <a:r>
                        <a:rPr kumimoji="1" lang="ja-JP" altLang="en-US" sz="1600" dirty="0"/>
                        <a:t>時</a:t>
                      </a:r>
                      <a:r>
                        <a:rPr kumimoji="1" lang="en-US" altLang="ja-JP" sz="1600" dirty="0"/>
                        <a:t>(</a:t>
                      </a:r>
                      <a:r>
                        <a:rPr kumimoji="1" lang="ja-JP" altLang="en-US" sz="1600" dirty="0"/>
                        <a:t>夜間）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24</a:t>
                      </a:r>
                      <a:r>
                        <a:rPr kumimoji="1" lang="ja-JP" altLang="en-US" sz="1600" dirty="0"/>
                        <a:t>時間</a:t>
                      </a:r>
                      <a:r>
                        <a:rPr kumimoji="1" lang="en-US" altLang="ja-JP" sz="1600" dirty="0"/>
                        <a:t>365</a:t>
                      </a:r>
                      <a:r>
                        <a:rPr kumimoji="1" lang="ja-JP" altLang="en-US" sz="1600" dirty="0"/>
                        <a:t>日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（週１．５日）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平車チーム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4</a:t>
                      </a:r>
                      <a:r>
                        <a:rPr kumimoji="1" lang="ja-JP" altLang="en-US" sz="1600" dirty="0"/>
                        <a:t>トン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主に建材を現場に運びます。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5</a:t>
                      </a:r>
                      <a:r>
                        <a:rPr kumimoji="1" lang="ja-JP" altLang="en-US" sz="1600" dirty="0"/>
                        <a:t>時</a:t>
                      </a:r>
                      <a:r>
                        <a:rPr kumimoji="1" lang="en-US" altLang="ja-JP" sz="1600" dirty="0"/>
                        <a:t>〜17</a:t>
                      </a:r>
                      <a:r>
                        <a:rPr kumimoji="1" lang="ja-JP" altLang="en-US" sz="1600" dirty="0"/>
                        <a:t>時など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月</a:t>
                      </a:r>
                      <a:r>
                        <a:rPr kumimoji="1" lang="en-US" altLang="ja-JP" sz="1600" dirty="0"/>
                        <a:t>〜</a:t>
                      </a:r>
                      <a:r>
                        <a:rPr kumimoji="1" lang="ja-JP" altLang="en-US" sz="1600" dirty="0"/>
                        <a:t>土（日・祝・夏季・年末年始）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フリーチーム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2</a:t>
                      </a:r>
                      <a:r>
                        <a:rPr kumimoji="1" lang="ja-JP" altLang="en-US" sz="1600" dirty="0"/>
                        <a:t>トン</a:t>
                      </a:r>
                      <a:r>
                        <a:rPr kumimoji="1" lang="en-US" altLang="ja-JP" sz="1600" dirty="0"/>
                        <a:t>〜</a:t>
                      </a:r>
                      <a:r>
                        <a:rPr kumimoji="1" lang="ja-JP" altLang="en-US" sz="1600" dirty="0"/>
                        <a:t>大型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上記の仕事や突発的な仕事を適時行います。まれに長距離あります。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仕事による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例）</a:t>
                      </a:r>
                      <a:r>
                        <a:rPr kumimoji="1" lang="en-US" altLang="ja-JP" sz="1600" dirty="0"/>
                        <a:t>20</a:t>
                      </a:r>
                      <a:r>
                        <a:rPr kumimoji="1" lang="ja-JP" altLang="en-US" sz="1600" dirty="0"/>
                        <a:t>時</a:t>
                      </a:r>
                      <a:r>
                        <a:rPr kumimoji="1" lang="en-US" altLang="ja-JP" sz="1600" dirty="0"/>
                        <a:t>〜6</a:t>
                      </a:r>
                      <a:r>
                        <a:rPr kumimoji="1" lang="ja-JP" altLang="en-US" sz="1600" dirty="0"/>
                        <a:t>時</a:t>
                      </a:r>
                      <a:r>
                        <a:rPr kumimoji="1" lang="en-US" altLang="ja-JP" sz="1600" dirty="0"/>
                        <a:t>〜20</a:t>
                      </a:r>
                      <a:r>
                        <a:rPr kumimoji="1" lang="ja-JP" altLang="en-US" sz="1600" dirty="0"/>
                        <a:t>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平日（土日）</a:t>
                      </a:r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821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4382842" y="1066263"/>
            <a:ext cx="2665926" cy="1017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配送部門</a:t>
            </a:r>
            <a:endParaRPr kumimoji="1" lang="en-US" altLang="ja-JP" dirty="0"/>
          </a:p>
        </p:txBody>
      </p:sp>
      <p:sp>
        <p:nvSpPr>
          <p:cNvPr id="6" name="正方形/長方形 5"/>
          <p:cNvSpPr/>
          <p:nvPr/>
        </p:nvSpPr>
        <p:spPr>
          <a:xfrm>
            <a:off x="991671" y="2470600"/>
            <a:ext cx="4262908" cy="1017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食品</a:t>
            </a:r>
            <a:endParaRPr lang="en-US" altLang="ja-JP" dirty="0"/>
          </a:p>
          <a:p>
            <a:pPr algn="ctr"/>
            <a:r>
              <a:rPr kumimoji="1" lang="ja-JP" altLang="en-US" dirty="0"/>
              <a:t>チーム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6205469" y="2470600"/>
            <a:ext cx="4262910" cy="1017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医療品</a:t>
            </a:r>
            <a:endParaRPr lang="en-US" altLang="ja-JP" dirty="0"/>
          </a:p>
          <a:p>
            <a:pPr algn="ctr"/>
            <a:r>
              <a:rPr kumimoji="1" lang="ja-JP" altLang="en-US" dirty="0"/>
              <a:t>チーム</a:t>
            </a:r>
          </a:p>
        </p:txBody>
      </p:sp>
      <p:cxnSp>
        <p:nvCxnSpPr>
          <p:cNvPr id="9" name="カギ線コネクタ 8"/>
          <p:cNvCxnSpPr>
            <a:stCxn id="5" idx="2"/>
            <a:endCxn id="6" idx="0"/>
          </p:cNvCxnSpPr>
          <p:nvPr/>
        </p:nvCxnSpPr>
        <p:spPr>
          <a:xfrm rot="5400000">
            <a:off x="4226012" y="980807"/>
            <a:ext cx="386906" cy="259268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カギ線コネクタ 10"/>
          <p:cNvCxnSpPr>
            <a:stCxn id="5" idx="2"/>
            <a:endCxn id="7" idx="0"/>
          </p:cNvCxnSpPr>
          <p:nvPr/>
        </p:nvCxnSpPr>
        <p:spPr>
          <a:xfrm rot="16200000" flipH="1">
            <a:off x="6832911" y="966587"/>
            <a:ext cx="386906" cy="262111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513688"/>
              </p:ext>
            </p:extLst>
          </p:nvPr>
        </p:nvGraphicFramePr>
        <p:xfrm>
          <a:off x="991671" y="3666725"/>
          <a:ext cx="4262910" cy="269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2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2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車種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2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１０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ほか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１２時間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４時、５時</a:t>
                      </a:r>
                      <a:r>
                        <a:rPr kumimoji="1" lang="en-US" altLang="ja-JP" sz="1100" dirty="0"/>
                        <a:t>〜</a:t>
                      </a:r>
                      <a:r>
                        <a:rPr kumimoji="1" lang="ja-JP" altLang="en-US" sz="1100" dirty="0"/>
                        <a:t>など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１２時間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３時、４時、５時</a:t>
                      </a:r>
                      <a:r>
                        <a:rPr kumimoji="1" lang="en-US" altLang="ja-JP" sz="1100" dirty="0"/>
                        <a:t>〜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１０時間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２０時</a:t>
                      </a:r>
                      <a:r>
                        <a:rPr kumimoji="1" lang="en-US" altLang="ja-JP" sz="1100" dirty="0"/>
                        <a:t>〜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休日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シフトによる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給与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２３万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２８万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３３万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センター</a:t>
                      </a:r>
                      <a:r>
                        <a:rPr kumimoji="1" lang="en-US" altLang="ja-JP" sz="1100" dirty="0"/>
                        <a:t>〜</a:t>
                      </a:r>
                      <a:r>
                        <a:rPr kumimoji="1" lang="ja-JP" altLang="en-US" sz="1100" dirty="0"/>
                        <a:t>店舗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（１０</a:t>
                      </a:r>
                      <a:r>
                        <a:rPr kumimoji="1" lang="en-US" altLang="ja-JP" sz="1100" dirty="0"/>
                        <a:t>〜</a:t>
                      </a:r>
                      <a:r>
                        <a:rPr kumimoji="1" lang="ja-JP" altLang="en-US" sz="1100" dirty="0"/>
                        <a:t>２０件）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センター</a:t>
                      </a:r>
                      <a:r>
                        <a:rPr kumimoji="1" lang="en-US" altLang="ja-JP" sz="1100" dirty="0"/>
                        <a:t>〜</a:t>
                      </a:r>
                      <a:r>
                        <a:rPr kumimoji="1" lang="ja-JP" altLang="en-US" sz="1100" dirty="0"/>
                        <a:t>店舗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（４</a:t>
                      </a:r>
                      <a:r>
                        <a:rPr kumimoji="1" lang="en-US" altLang="ja-JP" sz="1100" dirty="0"/>
                        <a:t>〜</a:t>
                      </a:r>
                      <a:r>
                        <a:rPr kumimoji="1" lang="ja-JP" altLang="en-US" sz="1100" dirty="0"/>
                        <a:t>５件）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センター間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輸送</a:t>
                      </a:r>
                      <a:endParaRPr kumimoji="1" lang="en-US" altLang="ja-JP" sz="1100" dirty="0"/>
                    </a:p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378565"/>
              </p:ext>
            </p:extLst>
          </p:nvPr>
        </p:nvGraphicFramePr>
        <p:xfrm>
          <a:off x="6205469" y="3703213"/>
          <a:ext cx="4262910" cy="2655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2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2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89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車種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2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ほか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3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１２時間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６時、７時</a:t>
                      </a:r>
                      <a:r>
                        <a:rPr kumimoji="1" lang="en-US" altLang="ja-JP" sz="1100" dirty="0"/>
                        <a:t>〜</a:t>
                      </a:r>
                      <a:r>
                        <a:rPr kumimoji="1" lang="ja-JP" altLang="en-US" sz="1100" dirty="0"/>
                        <a:t>など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１２時間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６時、７時</a:t>
                      </a:r>
                      <a:r>
                        <a:rPr kumimoji="1" lang="en-US" altLang="ja-JP" sz="1100" dirty="0"/>
                        <a:t>〜</a:t>
                      </a:r>
                      <a:r>
                        <a:rPr kumimoji="1" lang="ja-JP" altLang="en-US" sz="1100" dirty="0"/>
                        <a:t>など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9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休日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土日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土日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9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給与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２２万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１８万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97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センター</a:t>
                      </a:r>
                      <a:r>
                        <a:rPr kumimoji="1" lang="en-US" altLang="ja-JP" sz="1100" dirty="0"/>
                        <a:t>〜</a:t>
                      </a:r>
                      <a:r>
                        <a:rPr kumimoji="1" lang="ja-JP" altLang="en-US" sz="1100" dirty="0"/>
                        <a:t>店舗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（１０</a:t>
                      </a:r>
                      <a:r>
                        <a:rPr kumimoji="1" lang="en-US" altLang="ja-JP" sz="1100" dirty="0"/>
                        <a:t>〜</a:t>
                      </a:r>
                      <a:r>
                        <a:rPr kumimoji="1" lang="ja-JP" altLang="en-US" sz="1100" dirty="0"/>
                        <a:t>２０件）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軽車両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503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仕事例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51804" y="1513267"/>
            <a:ext cx="1403797" cy="3206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集荷</a:t>
            </a:r>
            <a:endParaRPr kumimoji="1" lang="en-US" altLang="ja-JP" dirty="0"/>
          </a:p>
          <a:p>
            <a:pPr algn="ctr"/>
            <a:r>
              <a:rPr lang="ja-JP" altLang="en-US" dirty="0"/>
              <a:t>（住所）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139753" y="1513267"/>
            <a:ext cx="1403797" cy="3206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車庫</a:t>
            </a:r>
            <a:endParaRPr kumimoji="1" lang="en-US" altLang="ja-JP" dirty="0"/>
          </a:p>
          <a:p>
            <a:pPr algn="ctr"/>
            <a:r>
              <a:rPr lang="ja-JP" altLang="en-US" dirty="0"/>
              <a:t>（　　）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8651899" y="1513267"/>
            <a:ext cx="1403797" cy="3206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配達</a:t>
            </a:r>
            <a:endParaRPr lang="en-US" altLang="ja-JP" dirty="0"/>
          </a:p>
          <a:p>
            <a:pPr algn="ctr"/>
            <a:r>
              <a:rPr kumimoji="1" lang="ja-JP" altLang="en-US" dirty="0"/>
              <a:t>（エリア）</a:t>
            </a:r>
          </a:p>
        </p:txBody>
      </p:sp>
      <p:sp>
        <p:nvSpPr>
          <p:cNvPr id="8" name="右矢印 7"/>
          <p:cNvSpPr/>
          <p:nvPr/>
        </p:nvSpPr>
        <p:spPr>
          <a:xfrm>
            <a:off x="2449669" y="2251656"/>
            <a:ext cx="1276082" cy="10689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6889661" y="2385809"/>
            <a:ext cx="1276082" cy="10689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311579" y="5048518"/>
            <a:ext cx="3234663" cy="1403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画像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6370829" y="5048518"/>
            <a:ext cx="3234663" cy="1403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画像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9323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▲▲</a:t>
            </a:r>
            <a:r>
              <a:rPr kumimoji="1" lang="ja-JP" altLang="en-US" dirty="0"/>
              <a:t>営業所のメンバーのご紹介（１）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84606" y="2017267"/>
            <a:ext cx="10422787" cy="4417273"/>
          </a:xfrm>
        </p:spPr>
        <p:txBody>
          <a:bodyPr/>
          <a:lstStyle/>
          <a:p>
            <a:r>
              <a:rPr lang="ja-JP" altLang="en-US" dirty="0"/>
              <a:t>名前</a:t>
            </a:r>
            <a:endParaRPr kumimoji="1" lang="en-US" altLang="ja-JP" dirty="0"/>
          </a:p>
          <a:p>
            <a:r>
              <a:rPr lang="ja-JP" altLang="en-US" dirty="0"/>
              <a:t>年齢</a:t>
            </a:r>
            <a:endParaRPr lang="en-US" altLang="ja-JP" dirty="0"/>
          </a:p>
          <a:p>
            <a:r>
              <a:rPr kumimoji="1" lang="ja-JP" altLang="en-US" dirty="0"/>
              <a:t>住まい</a:t>
            </a:r>
            <a:endParaRPr kumimoji="1" lang="en-US" altLang="ja-JP" dirty="0"/>
          </a:p>
          <a:p>
            <a:r>
              <a:rPr lang="ja-JP" altLang="en-US" dirty="0"/>
              <a:t>担当車両</a:t>
            </a:r>
            <a:endParaRPr lang="en-US" altLang="ja-JP" dirty="0"/>
          </a:p>
          <a:p>
            <a:r>
              <a:rPr lang="ja-JP" altLang="en-US" dirty="0"/>
              <a:t>チーム</a:t>
            </a:r>
            <a:endParaRPr lang="en-US" altLang="ja-JP" dirty="0"/>
          </a:p>
          <a:p>
            <a:r>
              <a:rPr kumimoji="1" lang="ja-JP" altLang="en-US" dirty="0"/>
              <a:t>仕事内容</a:t>
            </a:r>
            <a:r>
              <a:rPr kumimoji="1" lang="en-US" altLang="ja-JP" dirty="0"/>
              <a:t>	</a:t>
            </a:r>
          </a:p>
          <a:p>
            <a:r>
              <a:rPr kumimoji="1" lang="ja-JP" altLang="en-US" dirty="0"/>
              <a:t>一言</a:t>
            </a:r>
            <a:r>
              <a:rPr lang="en-US" altLang="ja-JP" dirty="0"/>
              <a:t>PR</a:t>
            </a:r>
            <a:endParaRPr kumimoji="1" lang="en-US" altLang="ja-JP" dirty="0"/>
          </a:p>
        </p:txBody>
      </p:sp>
      <p:sp>
        <p:nvSpPr>
          <p:cNvPr id="8" name="正方形/長方形 7"/>
          <p:cNvSpPr/>
          <p:nvPr/>
        </p:nvSpPr>
        <p:spPr>
          <a:xfrm>
            <a:off x="7048768" y="1804205"/>
            <a:ext cx="4117215" cy="39268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写真</a:t>
            </a:r>
            <a:endParaRPr kumimoji="1" lang="ja-JP" altLang="en-US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BD30-2F1F-4103-B83D-F3312006062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854927"/>
      </p:ext>
    </p:extLst>
  </p:cSld>
  <p:clrMapOvr>
    <a:masterClrMapping/>
  </p:clrMapOvr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231</TotalTime>
  <Words>1856</Words>
  <Application>Microsoft Office PowerPoint</Application>
  <PresentationFormat>ワイド画面</PresentationFormat>
  <Paragraphs>415</Paragraphs>
  <Slides>19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4" baseType="lpstr">
      <vt:lpstr>Arial</vt:lpstr>
      <vt:lpstr>Calibri</vt:lpstr>
      <vt:lpstr>Century Gothic</vt:lpstr>
      <vt:lpstr>Wingdings 3</vt:lpstr>
      <vt:lpstr>ウィスプ</vt:lpstr>
      <vt:lpstr>PowerPoint プレゼンテーション</vt:lpstr>
      <vt:lpstr>本日のスケジュール</vt:lpstr>
      <vt:lpstr>会社概要</vt:lpstr>
      <vt:lpstr>経営理念（考え方・メッセージ）</vt:lpstr>
      <vt:lpstr>▲▲営業所のご紹介</vt:lpstr>
      <vt:lpstr>▲▲営業所のご紹介（主な仕事）</vt:lpstr>
      <vt:lpstr>PowerPoint プレゼンテーション</vt:lpstr>
      <vt:lpstr>仕事例</vt:lpstr>
      <vt:lpstr>▲▲営業所のメンバーのご紹介（１）</vt:lpstr>
      <vt:lpstr>▲▲営業所のメンバーのご紹介（2）</vt:lpstr>
      <vt:lpstr>社内イベント</vt:lpstr>
      <vt:lpstr>社内イベント</vt:lpstr>
      <vt:lpstr>募集仕事内容（１）</vt:lpstr>
      <vt:lpstr>募集仕事内容（２）</vt:lpstr>
      <vt:lpstr>雇用条件（１）※別途シフト表・明細参考</vt:lpstr>
      <vt:lpstr>雇用条件（２）※別途シフト表・明細参考</vt:lpstr>
      <vt:lpstr>よくある質問</vt:lpstr>
      <vt:lpstr>PowerPoint プレゼンテーション</vt:lpstr>
      <vt:lpstr>終わりに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都倉司</dc:creator>
  <cp:lastModifiedBy>都倉 司</cp:lastModifiedBy>
  <cp:revision>29</cp:revision>
  <cp:lastPrinted>2016-09-07T03:40:10Z</cp:lastPrinted>
  <dcterms:created xsi:type="dcterms:W3CDTF">2016-06-22T23:27:10Z</dcterms:created>
  <dcterms:modified xsi:type="dcterms:W3CDTF">2020-07-17T01:37:08Z</dcterms:modified>
</cp:coreProperties>
</file>